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  <p:sldMasterId id="2147483688" r:id="rId3"/>
    <p:sldMasterId id="2147483736" r:id="rId4"/>
    <p:sldMasterId id="2147483753" r:id="rId5"/>
    <p:sldMasterId id="2147483769" r:id="rId6"/>
    <p:sldMasterId id="2147483786" r:id="rId7"/>
  </p:sldMasterIdLst>
  <p:notesMasterIdLst>
    <p:notesMasterId r:id="rId54"/>
  </p:notesMasterIdLst>
  <p:sldIdLst>
    <p:sldId id="813" r:id="rId8"/>
    <p:sldId id="590" r:id="rId9"/>
    <p:sldId id="809" r:id="rId10"/>
    <p:sldId id="796" r:id="rId11"/>
    <p:sldId id="797" r:id="rId12"/>
    <p:sldId id="814" r:id="rId13"/>
    <p:sldId id="800" r:id="rId14"/>
    <p:sldId id="798" r:id="rId15"/>
    <p:sldId id="799" r:id="rId16"/>
    <p:sldId id="801" r:id="rId17"/>
    <p:sldId id="812" r:id="rId18"/>
    <p:sldId id="643" r:id="rId19"/>
    <p:sldId id="736" r:id="rId20"/>
    <p:sldId id="806" r:id="rId21"/>
    <p:sldId id="807" r:id="rId22"/>
    <p:sldId id="804" r:id="rId23"/>
    <p:sldId id="805" r:id="rId24"/>
    <p:sldId id="767" r:id="rId25"/>
    <p:sldId id="777" r:id="rId26"/>
    <p:sldId id="758" r:id="rId27"/>
    <p:sldId id="772" r:id="rId28"/>
    <p:sldId id="802" r:id="rId29"/>
    <p:sldId id="803" r:id="rId30"/>
    <p:sldId id="770" r:id="rId31"/>
    <p:sldId id="771" r:id="rId32"/>
    <p:sldId id="808" r:id="rId33"/>
    <p:sldId id="672" r:id="rId34"/>
    <p:sldId id="778" r:id="rId35"/>
    <p:sldId id="585" r:id="rId36"/>
    <p:sldId id="782" r:id="rId37"/>
    <p:sldId id="779" r:id="rId38"/>
    <p:sldId id="783" r:id="rId39"/>
    <p:sldId id="784" r:id="rId40"/>
    <p:sldId id="785" r:id="rId41"/>
    <p:sldId id="786" r:id="rId42"/>
    <p:sldId id="787" r:id="rId43"/>
    <p:sldId id="791" r:id="rId44"/>
    <p:sldId id="790" r:id="rId45"/>
    <p:sldId id="793" r:id="rId46"/>
    <p:sldId id="794" r:id="rId47"/>
    <p:sldId id="792" r:id="rId48"/>
    <p:sldId id="788" r:id="rId49"/>
    <p:sldId id="789" r:id="rId50"/>
    <p:sldId id="795" r:id="rId51"/>
    <p:sldId id="810" r:id="rId52"/>
    <p:sldId id="815" r:id="rId5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3">
          <p15:clr>
            <a:srgbClr val="A4A3A4"/>
          </p15:clr>
        </p15:guide>
        <p15:guide id="2" orient="horz" pos="116">
          <p15:clr>
            <a:srgbClr val="A4A3A4"/>
          </p15:clr>
        </p15:guide>
        <p15:guide id="3" orient="horz" pos="1507">
          <p15:clr>
            <a:srgbClr val="A4A3A4"/>
          </p15:clr>
        </p15:guide>
        <p15:guide id="4" orient="horz" pos="3093">
          <p15:clr>
            <a:srgbClr val="A4A3A4"/>
          </p15:clr>
        </p15:guide>
        <p15:guide id="5" orient="horz" pos="234">
          <p15:clr>
            <a:srgbClr val="A4A3A4"/>
          </p15:clr>
        </p15:guide>
        <p15:guide id="6" orient="horz" pos="406">
          <p15:clr>
            <a:srgbClr val="A4A3A4"/>
          </p15:clr>
        </p15:guide>
        <p15:guide id="7" orient="horz" pos="577">
          <p15:clr>
            <a:srgbClr val="A4A3A4"/>
          </p15:clr>
        </p15:guide>
        <p15:guide id="8" orient="horz" pos="462">
          <p15:clr>
            <a:srgbClr val="A4A3A4"/>
          </p15:clr>
        </p15:guide>
        <p15:guide id="9" orient="horz" pos="347">
          <p15:clr>
            <a:srgbClr val="A4A3A4"/>
          </p15:clr>
        </p15:guide>
        <p15:guide id="10" orient="horz" pos="3121">
          <p15:clr>
            <a:srgbClr val="A4A3A4"/>
          </p15:clr>
        </p15:guide>
        <p15:guide id="11" orient="horz" pos="1563">
          <p15:clr>
            <a:srgbClr val="A4A3A4"/>
          </p15:clr>
        </p15:guide>
        <p15:guide id="12" orient="horz" pos="1679">
          <p15:clr>
            <a:srgbClr val="A4A3A4"/>
          </p15:clr>
        </p15:guide>
        <p15:guide id="13" orient="horz" pos="3011">
          <p15:clr>
            <a:srgbClr val="A4A3A4"/>
          </p15:clr>
        </p15:guide>
        <p15:guide id="14" orient="horz" pos="2949">
          <p15:clr>
            <a:srgbClr val="A4A3A4"/>
          </p15:clr>
        </p15:guide>
        <p15:guide id="15" pos="5527">
          <p15:clr>
            <a:srgbClr val="A4A3A4"/>
          </p15:clr>
        </p15:guide>
        <p15:guide id="16" pos="114">
          <p15:clr>
            <a:srgbClr val="A4A3A4"/>
          </p15:clr>
        </p15:guide>
        <p15:guide id="17" pos="2880">
          <p15:clr>
            <a:srgbClr val="A4A3A4"/>
          </p15:clr>
        </p15:guide>
        <p15:guide id="18" pos="5645">
          <p15:clr>
            <a:srgbClr val="A4A3A4"/>
          </p15:clr>
        </p15:guide>
        <p15:guide id="19" pos="458">
          <p15:clr>
            <a:srgbClr val="A4A3A4"/>
          </p15:clr>
        </p15:guide>
        <p15:guide id="20" pos="229">
          <p15:clr>
            <a:srgbClr val="A4A3A4"/>
          </p15:clr>
        </p15:guide>
        <p15:guide id="21" pos="3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92D050"/>
    <a:srgbClr val="FFFFFF"/>
    <a:srgbClr val="FF8950"/>
    <a:srgbClr val="2CD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 autoAdjust="0"/>
    <p:restoredTop sz="94136" autoAdjust="0"/>
  </p:normalViewPr>
  <p:slideViewPr>
    <p:cSldViewPr snapToGrid="0" snapToObjects="1" showGuides="1">
      <p:cViewPr>
        <p:scale>
          <a:sx n="125" d="100"/>
          <a:sy n="125" d="100"/>
        </p:scale>
        <p:origin x="1256" y="320"/>
      </p:cViewPr>
      <p:guideLst>
        <p:guide orient="horz" pos="2893"/>
        <p:guide orient="horz" pos="116"/>
        <p:guide orient="horz" pos="1507"/>
        <p:guide orient="horz" pos="3093"/>
        <p:guide orient="horz" pos="234"/>
        <p:guide orient="horz" pos="406"/>
        <p:guide orient="horz" pos="577"/>
        <p:guide orient="horz" pos="462"/>
        <p:guide orient="horz" pos="347"/>
        <p:guide orient="horz" pos="3121"/>
        <p:guide orient="horz" pos="1563"/>
        <p:guide orient="horz" pos="1679"/>
        <p:guide orient="horz" pos="3011"/>
        <p:guide orient="horz" pos="2949"/>
        <p:guide pos="5527"/>
        <p:guide pos="114"/>
        <p:guide pos="2880"/>
        <p:guide pos="5645"/>
        <p:guide pos="458"/>
        <p:guide pos="229"/>
        <p:guide pos="3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3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93728894094477"/>
                  <c:y val="-0.1649227944751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5521612060948"/>
                  <c:y val="-0.0693393331542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259930547014"/>
                      <c:h val="0.18312947673379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96638407698024"/>
                  <c:y val="0.1954317581364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Late-Stage Content</c:v>
                </c:pt>
                <c:pt idx="1">
                  <c:v>Early-Stage Content</c:v>
                </c:pt>
                <c:pt idx="2">
                  <c:v>Middle-Stage Content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66.0</c:v>
                </c:pt>
                <c:pt idx="1">
                  <c:v>6.0</c:v>
                </c:pt>
                <c:pt idx="2">
                  <c:v>28.0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Traffic Source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52762070159229"/>
                  <c:y val="0.044892763764710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Direct</a:t>
                    </a:r>
                    <a:r>
                      <a:rPr lang="en-US" baseline="0" smtClean="0"/>
                      <a:t> </a:t>
                    </a:r>
                  </a:p>
                  <a:p>
                    <a:r>
                      <a:rPr lang="en-US" baseline="0" smtClean="0"/>
                      <a:t>Search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13581528871391"/>
                  <c:y val="-0.1983698326771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>
                        <a:solidFill>
                          <a:schemeClr val="accent6"/>
                        </a:solidFill>
                      </a:rPr>
                      <a:t>Organic</a:t>
                    </a:r>
                    <a:r>
                      <a:rPr lang="en-US" baseline="0" smtClean="0">
                        <a:solidFill>
                          <a:schemeClr val="accent6"/>
                        </a:solidFill>
                      </a:rPr>
                      <a:t> </a:t>
                    </a:r>
                  </a:p>
                  <a:p>
                    <a:pPr>
                      <a:defRPr b="1">
                        <a:solidFill>
                          <a:schemeClr val="accent6"/>
                        </a:solidFill>
                      </a:defRPr>
                    </a:pPr>
                    <a:r>
                      <a:rPr lang="en-US" baseline="0" dirty="0" smtClean="0">
                        <a:solidFill>
                          <a:schemeClr val="accent6"/>
                        </a:solidFill>
                      </a:rPr>
                      <a:t>Search</a:t>
                    </a:r>
                    <a:endParaRPr lang="en-US" dirty="0">
                      <a:solidFill>
                        <a:schemeClr val="accent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956686408214857"/>
                  <c:y val="0.1435661965208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Social</a:t>
                    </a:r>
                    <a:r>
                      <a:rPr lang="en-US" baseline="0" dirty="0" smtClean="0"/>
                      <a:t> / </a:t>
                    </a:r>
                  </a:p>
                  <a:p>
                    <a:r>
                      <a:rPr lang="en-US" baseline="0" dirty="0" smtClean="0"/>
                      <a:t>Referrals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Direct Search</c:v>
                </c:pt>
                <c:pt idx="1">
                  <c:v>Organic Search</c:v>
                </c:pt>
                <c:pt idx="2">
                  <c:v>Social / Referrals</c:v>
                </c:pt>
                <c:pt idx="3">
                  <c:v>Paid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46.0</c:v>
                </c:pt>
                <c:pt idx="1">
                  <c:v>33.0</c:v>
                </c:pt>
                <c:pt idx="2">
                  <c:v>17.0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4BC9-BD0C-4C7F-A04E-ECD6557EDDD5}" type="datetimeFigureOut">
              <a:rPr lang="en-US" smtClean="0"/>
              <a:t>5/1/17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0D771-A635-47C3-BE3B-78BAD0418B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2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11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3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7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4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57100-3995-5C42-86EF-554B3EDB3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59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</a:t>
            </a:r>
            <a:r>
              <a:rPr lang="en-US" dirty="0" err="1" smtClean="0"/>
              <a:t>Pixabay</a:t>
            </a:r>
            <a:r>
              <a:rPr lang="en-US" dirty="0" smtClean="0"/>
              <a:t> royalty-free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0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49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AdAge.com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2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8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3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6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1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54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67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57100-3995-5C42-86EF-554B3EDB3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78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57100-3995-5C42-86EF-554B3EDB3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59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57100-3995-5C42-86EF-554B3EDB3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63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35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08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69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26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1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used with permission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80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041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095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86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69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1163" y="703263"/>
            <a:ext cx="62547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5"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E57100-3995-5C42-86EF-554B3EDB34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475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9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 used with permission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5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38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Giphy.com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39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 used with permission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05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0D771-A635-47C3-BE3B-78BAD0418BC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6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1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505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538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6704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86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63538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76704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363538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6704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149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68241" y="918207"/>
            <a:ext cx="4203759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025073" y="917575"/>
            <a:ext cx="3749040" cy="38623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77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560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95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36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4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5" name="Picture 14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00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645619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60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2570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93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834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5" name="Picture 4" descr="logo_white_100px.png"/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606480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5" y="4848225"/>
            <a:ext cx="4171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9410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R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17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70000"/>
              </a:lnSpc>
            </a:pPr>
            <a:endParaRPr lang="en-US" sz="5400" b="1" spc="-500" dirty="0">
              <a:solidFill>
                <a:srgbClr val="63B63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658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06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75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66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694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07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217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44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284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64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677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0287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899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1260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849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754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060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438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878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470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8881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8918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7877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162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297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881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54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8499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7069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1776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7928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6425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44632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2775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682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110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06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RU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805736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3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21" tIns="45315" rIns="90621" bIns="45315" rtlCol="0" anchor="t"/>
          <a:lstStyle/>
          <a:p>
            <a:pPr algn="ctr" defTabSz="453113">
              <a:lnSpc>
                <a:spcPct val="70000"/>
              </a:lnSpc>
            </a:pPr>
            <a:endParaRPr lang="en-US" sz="5395" b="1" spc="-5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0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4156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897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7864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23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705" tIns="45357" rIns="90705" bIns="45357" rtlCol="0" anchor="t"/>
          <a:lstStyle/>
          <a:p>
            <a:pPr algn="ctr" defTabSz="453522">
              <a:lnSpc>
                <a:spcPct val="70000"/>
              </a:lnSpc>
            </a:pPr>
            <a:endParaRPr lang="en-US" sz="5400" b="1" spc="-5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723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03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750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4279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2/3">
    <p:bg>
      <p:bgPr>
        <a:solidFill>
          <a:schemeClr val="accent6">
            <a:lumOff val="801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357188" y="357189"/>
            <a:ext cx="8429625" cy="357671"/>
          </a:xfrm>
          <a:prstGeom prst="rect">
            <a:avLst/>
          </a:prstGeom>
        </p:spPr>
        <p:txBody>
          <a:bodyPr lIns="0" tIns="0" rIns="0" bIns="0" anchor="t"/>
          <a:lstStyle>
            <a:lvl1pPr defTabSz="457189">
              <a:lnSpc>
                <a:spcPts val="1875"/>
              </a:lnSpc>
              <a:defRPr sz="1875" spc="0">
                <a:solidFill>
                  <a:srgbClr val="2E2A26"/>
                </a:solidFill>
                <a:latin typeface="+mn-lt"/>
                <a:ea typeface="+mn-ea"/>
                <a:cs typeface="+mn-cs"/>
                <a:sym typeface="Hurme Geometric Sans 3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357187" y="833438"/>
            <a:ext cx="5500688" cy="3952875"/>
          </a:xfrm>
          <a:prstGeom prst="rect">
            <a:avLst/>
          </a:prstGeom>
        </p:spPr>
        <p:txBody>
          <a:bodyPr lIns="0" tIns="0" rIns="0" bIns="0"/>
          <a:lstStyle>
            <a:lvl1pPr defTabSz="457189">
              <a:lnSpc>
                <a:spcPts val="1500"/>
              </a:lnSpc>
              <a:spcBef>
                <a:spcPts val="0"/>
              </a:spcBef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190496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380990" indent="-190496" defTabSz="457189">
              <a:lnSpc>
                <a:spcPts val="1500"/>
              </a:lnSpc>
              <a:spcBef>
                <a:spcPts val="0"/>
              </a:spcBef>
              <a:buSzPct val="75000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571486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761981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8763001" y="194333"/>
            <a:ext cx="191877" cy="192360"/>
          </a:xfrm>
          <a:prstGeom prst="rect">
            <a:avLst/>
          </a:prstGeom>
        </p:spPr>
        <p:txBody>
          <a:bodyPr wrap="square" lIns="0" tIns="0" rIns="0" bIns="0"/>
          <a:lstStyle>
            <a:lvl1pPr algn="ctr" defTabSz="457189">
              <a:lnSpc>
                <a:spcPts val="1500"/>
              </a:lnSpc>
              <a:defRPr sz="938">
                <a:solidFill>
                  <a:schemeClr val="accent2">
                    <a:hueOff val="-8861538"/>
                    <a:lumOff val="-484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D1D1D1">
                    <a:hueOff val="-8861538"/>
                    <a:lumOff val="-4842"/>
                  </a:srgbClr>
                </a:solidFill>
              </a:rPr>
              <a:pPr/>
              <a:t>‹#›</a:t>
            </a:fld>
            <a:endParaRPr>
              <a:solidFill>
                <a:srgbClr val="D1D1D1">
                  <a:hueOff val="-8861538"/>
                  <a:lumOff val="-4842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888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34"/>
          <p:cNvSpPr/>
          <p:nvPr/>
        </p:nvSpPr>
        <p:spPr>
          <a:xfrm>
            <a:off x="2335425" y="-89297"/>
            <a:ext cx="6808576" cy="5370910"/>
          </a:xfrm>
          <a:prstGeom prst="rect">
            <a:avLst/>
          </a:prstGeom>
          <a:gradFill>
            <a:gsLst>
              <a:gs pos="0">
                <a:schemeClr val="accent6">
                  <a:lumOff val="8015"/>
                </a:schemeClr>
              </a:gs>
              <a:gs pos="100000">
                <a:schemeClr val="accent6">
                  <a:lumOff val="8015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38566" tIns="38566" rIns="38566" bIns="38566" anchor="ctr"/>
          <a:lstStyle/>
          <a:p>
            <a:pPr defTabSz="457086">
              <a:lnSpc>
                <a:spcPts val="1500"/>
              </a:lnSpc>
              <a:defRPr/>
            </a:pPr>
            <a:endParaRPr sz="1125" kern="0">
              <a:solidFill>
                <a:srgbClr val="595550">
                  <a:hueOff val="-336885"/>
                  <a:satOff val="6334"/>
                  <a:lumOff val="-16356"/>
                </a:srgbClr>
              </a:solidFill>
              <a:latin typeface="Adelle Sans Light"/>
              <a:ea typeface="Adelle Sans Light"/>
              <a:cs typeface="Adelle Sans Light"/>
              <a:sym typeface="Adelle Sans Light"/>
            </a:endParaRPr>
          </a:p>
        </p:txBody>
      </p:sp>
      <p:sp>
        <p:nvSpPr>
          <p:cNvPr id="4" name="Shape 235"/>
          <p:cNvSpPr/>
          <p:nvPr/>
        </p:nvSpPr>
        <p:spPr>
          <a:xfrm>
            <a:off x="1" y="-89297"/>
            <a:ext cx="8762901" cy="5370910"/>
          </a:xfrm>
          <a:prstGeom prst="rect">
            <a:avLst/>
          </a:prstGeom>
          <a:gradFill>
            <a:gsLst>
              <a:gs pos="0">
                <a:schemeClr val="accent6">
                  <a:lumOff val="8015"/>
                </a:schemeClr>
              </a:gs>
              <a:gs pos="100000">
                <a:schemeClr val="accent6">
                  <a:lumOff val="8015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38566" tIns="38566" rIns="38566" bIns="38566" anchor="ctr"/>
          <a:lstStyle/>
          <a:p>
            <a:pPr defTabSz="457086">
              <a:lnSpc>
                <a:spcPts val="1500"/>
              </a:lnSpc>
              <a:defRPr/>
            </a:pPr>
            <a:endParaRPr sz="1125" kern="0">
              <a:solidFill>
                <a:srgbClr val="595550">
                  <a:hueOff val="-336885"/>
                  <a:satOff val="6334"/>
                  <a:lumOff val="-16356"/>
                </a:srgbClr>
              </a:solidFill>
              <a:latin typeface="Adelle Sans Light"/>
              <a:ea typeface="Adelle Sans Light"/>
              <a:cs typeface="Adelle Sans Light"/>
              <a:sym typeface="Adelle Sans Light"/>
            </a:endParaRPr>
          </a:p>
        </p:txBody>
      </p:sp>
      <p:sp>
        <p:nvSpPr>
          <p:cNvPr id="5" name="Shape 236"/>
          <p:cNvSpPr/>
          <p:nvPr/>
        </p:nvSpPr>
        <p:spPr>
          <a:xfrm>
            <a:off x="1192" y="1191"/>
            <a:ext cx="2408071" cy="5142309"/>
          </a:xfrm>
          <a:prstGeom prst="rect">
            <a:avLst/>
          </a:prstGeom>
          <a:solidFill>
            <a:schemeClr val="accent6">
              <a:lumOff val="8015"/>
            </a:schemeClr>
          </a:solidFill>
          <a:ln w="12700">
            <a:miter lim="400000"/>
          </a:ln>
        </p:spPr>
        <p:txBody>
          <a:bodyPr lIns="38566" tIns="38566" rIns="38566" bIns="38566" anchor="ctr"/>
          <a:lstStyle/>
          <a:p>
            <a:pPr defTabSz="457086">
              <a:lnSpc>
                <a:spcPts val="1500"/>
              </a:lnSpc>
              <a:defRPr/>
            </a:pPr>
            <a:endParaRPr sz="1125" kern="0">
              <a:solidFill>
                <a:srgbClr val="595550">
                  <a:hueOff val="-336885"/>
                  <a:satOff val="6334"/>
                  <a:lumOff val="-16356"/>
                </a:srgbClr>
              </a:solidFill>
              <a:latin typeface="Adelle Sans Light"/>
              <a:ea typeface="Adelle Sans Light"/>
              <a:cs typeface="Adelle Sans Light"/>
              <a:sym typeface="Adelle Sans Light"/>
            </a:endParaRPr>
          </a:p>
        </p:txBody>
      </p:sp>
      <p:pic>
        <p:nvPicPr>
          <p:cNvPr id="6" name="white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720" y="4786313"/>
            <a:ext cx="2381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357189" y="1857375"/>
            <a:ext cx="8429625" cy="1428750"/>
          </a:xfrm>
          <a:prstGeom prst="rect">
            <a:avLst/>
          </a:prstGeom>
        </p:spPr>
        <p:txBody>
          <a:bodyPr/>
          <a:lstStyle>
            <a:lvl1pPr>
              <a:lnSpc>
                <a:spcPts val="4687"/>
              </a:lnSpc>
              <a:defRPr sz="3749"/>
            </a:lvl1pPr>
          </a:lstStyle>
          <a:p>
            <a:r>
              <a:t>Title Text</a:t>
            </a:r>
          </a:p>
        </p:txBody>
      </p:sp>
      <p:sp>
        <p:nvSpPr>
          <p:cNvPr id="7" name="Shape 239"/>
          <p:cNvSpPr>
            <a:spLocks noGrp="1"/>
          </p:cNvSpPr>
          <p:nvPr>
            <p:ph type="sldNum" sz="quarter" idx="10"/>
          </p:nvPr>
        </p:nvSpPr>
        <p:spPr>
          <a:xfrm>
            <a:off x="8762901" y="217885"/>
            <a:ext cx="191741" cy="145256"/>
          </a:xfrm>
        </p:spPr>
        <p:txBody>
          <a:bodyPr/>
          <a:lstStyle>
            <a:lvl1pPr defTabSz="68580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kern="1200"/>
            </a:lvl1pPr>
          </a:lstStyle>
          <a:p>
            <a:pPr>
              <a:defRPr/>
            </a:pPr>
            <a:fld id="{0E79F9D9-F2D7-A74E-AC7C-A8B710022029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485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23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705" tIns="45357" rIns="90705" bIns="45357" rtlCol="0" anchor="t"/>
          <a:lstStyle/>
          <a:p>
            <a:pPr algn="ctr" defTabSz="453522">
              <a:lnSpc>
                <a:spcPct val="70000"/>
              </a:lnSpc>
            </a:pPr>
            <a:endParaRPr lang="en-US" sz="5400" b="1" spc="-5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75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72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5" y="4848225"/>
            <a:ext cx="41719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783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37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5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54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51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04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1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47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90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451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65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946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111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7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536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39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78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9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87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49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246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546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322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848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64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792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69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032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65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9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427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908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31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639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247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33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3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21" tIns="45315" rIns="90621" bIns="45315" rtlCol="0" anchor="t"/>
          <a:lstStyle/>
          <a:p>
            <a:pPr algn="ctr" defTabSz="453113">
              <a:lnSpc>
                <a:spcPct val="70000"/>
              </a:lnSpc>
            </a:pPr>
            <a:endParaRPr lang="en-US" sz="5395" b="1" spc="-5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092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211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151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23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705" tIns="45357" rIns="90705" bIns="45357" rtlCol="0" anchor="t"/>
          <a:lstStyle/>
          <a:p>
            <a:pPr algn="ctr" defTabSz="453522">
              <a:lnSpc>
                <a:spcPct val="70000"/>
              </a:lnSpc>
            </a:pPr>
            <a:endParaRPr lang="en-US" sz="5400" b="1" spc="-5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93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314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664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583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2/3">
    <p:bg>
      <p:bgPr>
        <a:solidFill>
          <a:schemeClr val="accent6">
            <a:lumOff val="801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357188" y="357189"/>
            <a:ext cx="8429625" cy="357671"/>
          </a:xfrm>
          <a:prstGeom prst="rect">
            <a:avLst/>
          </a:prstGeom>
        </p:spPr>
        <p:txBody>
          <a:bodyPr lIns="0" tIns="0" rIns="0" bIns="0" anchor="t"/>
          <a:lstStyle>
            <a:lvl1pPr defTabSz="457189">
              <a:lnSpc>
                <a:spcPts val="1875"/>
              </a:lnSpc>
              <a:defRPr sz="1875" spc="0">
                <a:solidFill>
                  <a:srgbClr val="2E2A26"/>
                </a:solidFill>
                <a:latin typeface="+mn-lt"/>
                <a:ea typeface="+mn-ea"/>
                <a:cs typeface="+mn-cs"/>
                <a:sym typeface="Hurme Geometric Sans 3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357187" y="833438"/>
            <a:ext cx="5500688" cy="3952875"/>
          </a:xfrm>
          <a:prstGeom prst="rect">
            <a:avLst/>
          </a:prstGeom>
        </p:spPr>
        <p:txBody>
          <a:bodyPr lIns="0" tIns="0" rIns="0" bIns="0"/>
          <a:lstStyle>
            <a:lvl1pPr defTabSz="457189">
              <a:lnSpc>
                <a:spcPts val="1500"/>
              </a:lnSpc>
              <a:spcBef>
                <a:spcPts val="0"/>
              </a:spcBef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190496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380990" indent="-190496" defTabSz="457189">
              <a:lnSpc>
                <a:spcPts val="1500"/>
              </a:lnSpc>
              <a:spcBef>
                <a:spcPts val="0"/>
              </a:spcBef>
              <a:buSzPct val="75000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571486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761981" indent="-190496" defTabSz="457189">
              <a:lnSpc>
                <a:spcPts val="1500"/>
              </a:lnSpc>
              <a:spcBef>
                <a:spcPts val="0"/>
              </a:spcBef>
              <a:buSzPct val="75000"/>
              <a:buChar char="•"/>
              <a:defRPr sz="1125">
                <a:solidFill>
                  <a:schemeClr val="accent1">
                    <a:hueOff val="-336885"/>
                    <a:satOff val="6334"/>
                    <a:lumOff val="-16356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8763001" y="194333"/>
            <a:ext cx="191877" cy="192360"/>
          </a:xfrm>
          <a:prstGeom prst="rect">
            <a:avLst/>
          </a:prstGeom>
        </p:spPr>
        <p:txBody>
          <a:bodyPr wrap="square" lIns="0" tIns="0" rIns="0" bIns="0"/>
          <a:lstStyle>
            <a:lvl1pPr algn="ctr" defTabSz="457189">
              <a:lnSpc>
                <a:spcPts val="1500"/>
              </a:lnSpc>
              <a:defRPr sz="938">
                <a:solidFill>
                  <a:schemeClr val="accent2">
                    <a:hueOff val="-8861538"/>
                    <a:lumOff val="-484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rPr>
                <a:solidFill>
                  <a:srgbClr val="D1D1D1">
                    <a:hueOff val="-8861538"/>
                    <a:lumOff val="-4842"/>
                  </a:srgbClr>
                </a:solidFill>
              </a:rPr>
              <a:pPr/>
              <a:t>‹#›</a:t>
            </a:fld>
            <a:endParaRPr>
              <a:solidFill>
                <a:srgbClr val="D1D1D1">
                  <a:hueOff val="-8861538"/>
                  <a:lumOff val="-4842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2949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0" i="0">
                <a:solidFill>
                  <a:srgbClr val="FFFFFF"/>
                </a:solidFill>
                <a:latin typeface="Museo Slab 700"/>
                <a:cs typeface="Museo Slab 7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0">
                <a:solidFill>
                  <a:srgbClr val="FFFFFF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02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7" y="920317"/>
            <a:ext cx="8410575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rgbClr val="3C3C3B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65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60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538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6704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99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63538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76704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363538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6704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153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68241" y="918207"/>
            <a:ext cx="4203759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025073" y="917575"/>
            <a:ext cx="3749040" cy="38623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34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999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60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73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87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5" name="Picture 14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179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645619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5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2570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421861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5" name="Picture 4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0076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53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20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24000" y="243000"/>
            <a:ext cx="8496000" cy="567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/>
              <a:t>Insert page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841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0" i="0">
                <a:solidFill>
                  <a:srgbClr val="FFFFFF"/>
                </a:solidFill>
                <a:latin typeface="Museo Slab 700"/>
                <a:cs typeface="Museo Slab 7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0">
                <a:solidFill>
                  <a:srgbClr val="FFFFFF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598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7" y="920317"/>
            <a:ext cx="8410575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rgbClr val="3C3C3B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23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3538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576704" y="920317"/>
            <a:ext cx="3930944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34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363538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76704" y="1556647"/>
            <a:ext cx="3930944" cy="349610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chemeClr val="tx1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tx1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363538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6704" y="915988"/>
            <a:ext cx="3930944" cy="334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SzPct val="75000"/>
              <a:buFontTx/>
              <a:buNone/>
              <a:defRPr sz="1750" b="0" i="0">
                <a:solidFill>
                  <a:schemeClr val="accent2"/>
                </a:solidFill>
                <a:latin typeface="Museo Sans 700"/>
                <a:cs typeface="Museo Sans 700"/>
              </a:defRPr>
            </a:lvl1pPr>
            <a:lvl2pPr marL="4572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2pPr>
            <a:lvl3pPr marL="6858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3pPr>
            <a:lvl4pPr marL="9144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4pPr>
            <a:lvl5pPr marL="1143000" indent="-228600">
              <a:lnSpc>
                <a:spcPts val="275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chemeClr val="accent2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68241" y="918207"/>
            <a:ext cx="4203759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025073" y="917575"/>
            <a:ext cx="3749040" cy="38623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69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49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40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672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1">
                <a:solidFill>
                  <a:srgbClr val="82A9CE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5" name="Picture 14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22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logo_white_50px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645619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0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i="0" kern="1200">
                <a:solidFill>
                  <a:srgbClr val="FFFFFF"/>
                </a:solidFill>
                <a:latin typeface="Corbel"/>
                <a:ea typeface="+mj-ea"/>
                <a:cs typeface="Corbel"/>
              </a:defRPr>
            </a:lvl1pPr>
          </a:lstStyle>
          <a:p>
            <a:r>
              <a:rPr lang="en-US" dirty="0" smtClean="0">
                <a:latin typeface="Museo Slab 500"/>
                <a:cs typeface="Museo Slab 500"/>
              </a:rPr>
              <a:t>CLICK TO EDIT MASTER TITLE</a:t>
            </a:r>
            <a:endParaRPr lang="en-US" dirty="0">
              <a:latin typeface="Museo Slab 500"/>
              <a:cs typeface="Museo Slab 500"/>
            </a:endParaRPr>
          </a:p>
        </p:txBody>
      </p:sp>
      <p:pic>
        <p:nvPicPr>
          <p:cNvPr id="4" name="Picture 3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2570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463353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pic>
        <p:nvPicPr>
          <p:cNvPr id="5" name="Picture 4" descr="logo_white_100px.png"/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8035"/>
            <a:ext cx="9144000" cy="845465"/>
          </a:xfrm>
          <a:prstGeom prst="rect">
            <a:avLst/>
          </a:prstGeom>
          <a:solidFill>
            <a:schemeClr val="tx2">
              <a:alpha val="62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8072"/>
          </a:xfrm>
          <a:prstGeom prst="rect">
            <a:avLst/>
          </a:prstGeom>
          <a:gradFill flip="none" rotWithShape="1">
            <a:gsLst>
              <a:gs pos="50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ts val="4500"/>
              </a:lnSpc>
              <a:defRPr sz="4000" b="0" i="0">
                <a:solidFill>
                  <a:srgbClr val="FFFFFF"/>
                </a:solidFill>
                <a:latin typeface="Museo Slab 700"/>
                <a:cs typeface="Museo Slab 7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3000" b="0" i="0">
                <a:solidFill>
                  <a:srgbClr val="FFFFFF"/>
                </a:solidFill>
                <a:latin typeface="Museo Sans 300"/>
                <a:cs typeface="Museo Sans 3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logo_white_50px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7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37" y="920317"/>
            <a:ext cx="8410575" cy="3859646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2000" b="0" i="0">
                <a:solidFill>
                  <a:srgbClr val="3C3C3B"/>
                </a:solidFill>
                <a:latin typeface="Museo Sans 300"/>
                <a:cs typeface="Museo Sans 300"/>
              </a:defRPr>
            </a:lvl1pPr>
            <a:lvl2pPr marL="4572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2pPr>
            <a:lvl3pPr marL="6858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3pPr>
            <a:lvl4pPr marL="9144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4pPr>
            <a:lvl5pPr marL="1143000" indent="-228600">
              <a:lnSpc>
                <a:spcPts val="3000"/>
              </a:lnSpc>
              <a:spcBef>
                <a:spcPts val="0"/>
              </a:spcBef>
              <a:buSzPct val="75000"/>
              <a:buFont typeface="Arial"/>
              <a:buChar char="•"/>
              <a:defRPr sz="1500" b="0" i="1">
                <a:solidFill>
                  <a:srgbClr val="3C3C3B"/>
                </a:solidFill>
                <a:latin typeface="Museo Sans 300"/>
                <a:cs typeface="Museo Sans 30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916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37" y="918207"/>
            <a:ext cx="8410575" cy="38617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000" b="0" i="0">
                <a:solidFill>
                  <a:srgbClr val="4E5052"/>
                </a:solidFill>
                <a:latin typeface="Museo Sans 300"/>
                <a:cs typeface="Museo Sans 30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80975" y="184150"/>
            <a:ext cx="8229600" cy="3667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ts val="3000"/>
              </a:lnSpc>
              <a:defRPr sz="3000" b="1" i="0">
                <a:solidFill>
                  <a:srgbClr val="FFFFFF"/>
                </a:solidFill>
                <a:latin typeface="Museo Slab 500"/>
                <a:cs typeface="Museo Slab 50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0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5.xml"/><Relationship Id="rId48" Type="http://schemas.openxmlformats.org/officeDocument/2006/relationships/theme" Target="../theme/theme3.xml"/><Relationship Id="rId20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30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0.xml"/><Relationship Id="rId9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81.xml"/><Relationship Id="rId17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12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59.xml"/><Relationship Id="rId48" Type="http://schemas.openxmlformats.org/officeDocument/2006/relationships/theme" Target="../theme/theme7.xml"/><Relationship Id="rId20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ogo_white_50px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84151"/>
            <a:ext cx="4572000" cy="4217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363538" y="1289844"/>
            <a:ext cx="8416924" cy="11025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 defTabSz="4572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000" b="1" i="0" kern="1200">
                <a:solidFill>
                  <a:srgbClr val="FFFFFF"/>
                </a:solidFill>
                <a:latin typeface="Museo Slab 500"/>
                <a:ea typeface="+mj-ea"/>
                <a:cs typeface="Museo Slab 500"/>
              </a:defRPr>
            </a:lvl1pPr>
          </a:lstStyle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CLICK TO EDIT MASTER TITLE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371600" y="2759605"/>
            <a:ext cx="6400800" cy="131445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lnSpc>
                <a:spcPts val="3000"/>
              </a:lnSpc>
              <a:spcBef>
                <a:spcPts val="0"/>
              </a:spcBef>
              <a:buFont typeface="Arial"/>
              <a:buNone/>
              <a:defRPr sz="3000" b="0" i="1" kern="1200">
                <a:solidFill>
                  <a:srgbClr val="82A9CE"/>
                </a:solidFill>
                <a:latin typeface="Museo Sans 300"/>
                <a:ea typeface="+mn-ea"/>
                <a:cs typeface="Museo Sans 30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Click to edit Master subtitle style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3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3" r:id="rId2"/>
    <p:sldLayoutId id="2147483687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3927F9F-E684-424F-AF7B-7F0A7C1863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7F91B3-60E3-E243-970C-F3BAB356AA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0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4311765"/>
            <a:ext cx="91440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MARKETING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500"/>
                <a:cs typeface="Museo Slab 500"/>
              </a:rPr>
              <a:t>INSIDER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GROUP</a:t>
            </a:r>
            <a:endParaRPr lang="en-US" sz="4500" dirty="0">
              <a:solidFill>
                <a:srgbClr val="C0C1BF">
                  <a:lumMod val="60000"/>
                  <a:lumOff val="40000"/>
                </a:srgbClr>
              </a:solidFill>
              <a:latin typeface="Museo Slab 900"/>
              <a:cs typeface="Museo Slab 900"/>
            </a:endParaRPr>
          </a:p>
        </p:txBody>
      </p:sp>
    </p:spTree>
    <p:extLst>
      <p:ext uri="{BB962C8B-B14F-4D97-AF65-F5344CB8AC3E}">
        <p14:creationId xmlns:p14="http://schemas.microsoft.com/office/powerpoint/2010/main" val="155932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4311765"/>
            <a:ext cx="91440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MARKETING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500"/>
                <a:cs typeface="Museo Slab 500"/>
              </a:rPr>
              <a:t>INSIDER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GROUP</a:t>
            </a:r>
            <a:endParaRPr lang="en-US" sz="4500" dirty="0">
              <a:solidFill>
                <a:srgbClr val="C0C1BF">
                  <a:lumMod val="60000"/>
                  <a:lumOff val="40000"/>
                </a:srgbClr>
              </a:solidFill>
              <a:latin typeface="Museo Slab 900"/>
              <a:cs typeface="Museo Slab 900"/>
            </a:endParaRPr>
          </a:p>
        </p:txBody>
      </p:sp>
    </p:spTree>
    <p:extLst>
      <p:ext uri="{BB962C8B-B14F-4D97-AF65-F5344CB8AC3E}">
        <p14:creationId xmlns:p14="http://schemas.microsoft.com/office/powerpoint/2010/main" val="2892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4311765"/>
            <a:ext cx="9144000" cy="9144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MARKETING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500"/>
                <a:cs typeface="Museo Slab 500"/>
              </a:rPr>
              <a:t>INSIDER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700"/>
                <a:cs typeface="Museo Slab 700"/>
              </a:rPr>
              <a:t> </a:t>
            </a:r>
            <a:r>
              <a:rPr lang="en-US" sz="4500" dirty="0" smtClean="0">
                <a:solidFill>
                  <a:srgbClr val="C0C1BF">
                    <a:lumMod val="60000"/>
                    <a:lumOff val="40000"/>
                  </a:srgbClr>
                </a:solidFill>
                <a:latin typeface="Museo Slab 900"/>
                <a:cs typeface="Museo Slab 900"/>
              </a:rPr>
              <a:t>GROUP</a:t>
            </a:r>
            <a:endParaRPr lang="en-US" sz="4500" dirty="0">
              <a:solidFill>
                <a:srgbClr val="C0C1BF">
                  <a:lumMod val="60000"/>
                  <a:lumOff val="40000"/>
                </a:srgbClr>
              </a:solidFill>
              <a:latin typeface="Museo Slab 900"/>
              <a:cs typeface="Museo Slab 900"/>
            </a:endParaRPr>
          </a:p>
        </p:txBody>
      </p:sp>
    </p:spTree>
    <p:extLst>
      <p:ext uri="{BB962C8B-B14F-4D97-AF65-F5344CB8AC3E}">
        <p14:creationId xmlns:p14="http://schemas.microsoft.com/office/powerpoint/2010/main" val="94501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fld id="{C2517D26-99CF-A94E-9374-3ABC382EE7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685800"/>
            <a:fld id="{E7CACD8D-AA2A-5448-936C-852A113FA5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3825" r:id="rId39"/>
    <p:sldLayoutId id="2147483826" r:id="rId40"/>
    <p:sldLayoutId id="2147483827" r:id="rId41"/>
    <p:sldLayoutId id="2147483828" r:id="rId42"/>
    <p:sldLayoutId id="2147483829" r:id="rId43"/>
    <p:sldLayoutId id="2147483830" r:id="rId44"/>
    <p:sldLayoutId id="2147483831" r:id="rId45"/>
    <p:sldLayoutId id="2147483832" r:id="rId46"/>
    <p:sldLayoutId id="2147483833" r:id="rId4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insidergroup.com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insidergroup.com/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s://trends.google.com/trend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hyperlink" Target="https://www.semrush.com/" TargetMode="External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ecret/IaZ1XPeCU55C0R" TargetMode="External"/><Relationship Id="rId4" Type="http://schemas.openxmlformats.org/officeDocument/2006/relationships/hyperlink" Target="https://marketinginsidergroup.com/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keup.com/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o.com/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arketinginsidergroup.com/content-marketing/best-content-marketing-hub-examples/" TargetMode="Externa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secret/IaZ1XPeCU55C0R" TargetMode="External"/><Relationship Id="rId4" Type="http://schemas.openxmlformats.org/officeDocument/2006/relationships/hyperlink" Target="https://marketinginsidergroup.com/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97358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How To Activate Your Employees</a:t>
            </a:r>
            <a:r>
              <a:rPr lang="en-US" sz="4800" b="1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For Marketing </a:t>
            </a:r>
          </a:p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(HR and Sales) Success</a:t>
            </a:r>
            <a:endParaRPr lang="en-US" sz="20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32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r>
              <a:rPr lang="en-US" sz="3600" b="1" smtClean="0">
                <a:solidFill>
                  <a:srgbClr val="FFFFFF"/>
                </a:solidFill>
                <a:latin typeface="Century Gothic"/>
                <a:cs typeface="Century Gothic"/>
              </a:rPr>
              <a:t>ANYONE </a:t>
            </a:r>
            <a:r>
              <a:rPr lang="en-US" sz="36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can use this template for their executives </a:t>
            </a:r>
            <a:r>
              <a:rPr lang="en-US" sz="3600" b="1" smtClean="0">
                <a:solidFill>
                  <a:srgbClr val="FFFFFF"/>
                </a:solidFill>
                <a:latin typeface="Century Gothic"/>
                <a:cs typeface="Century Gothic"/>
              </a:rPr>
              <a:t>and employees</a:t>
            </a:r>
            <a:endParaRPr lang="en-US" sz="36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sz="5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138" y="4125610"/>
            <a:ext cx="3105167" cy="1017890"/>
            <a:chOff x="824104" y="3636339"/>
            <a:chExt cx="3105167" cy="1017890"/>
          </a:xfrm>
        </p:grpSpPr>
        <p:sp>
          <p:nvSpPr>
            <p:cNvPr id="5" name="TextBox 4"/>
            <p:cNvSpPr txBox="1"/>
            <p:nvPr/>
          </p:nvSpPr>
          <p:spPr>
            <a:xfrm>
              <a:off x="1662304" y="3638566"/>
              <a:ext cx="22669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Michael Brenner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Speaker, Author, CEO, 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  <a:hlinkClick r:id="rId3"/>
                </a:rPr>
                <a:t>Marketing Insider Group</a:t>
              </a:r>
              <a:endParaRPr lang="en-US" sz="1400" dirty="0" smtClean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r>
                <a:rPr lang="en-US" sz="1400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@BrennerMichael</a:t>
              </a:r>
              <a:endParaRPr lang="en-US" sz="1400" b="1" dirty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04" y="3636339"/>
              <a:ext cx="804672" cy="8046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1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61" t="5599" r="6081" b="7509"/>
          <a:stretch/>
        </p:blipFill>
        <p:spPr>
          <a:xfrm>
            <a:off x="812800" y="0"/>
            <a:ext cx="74066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97358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How To Activate Your Employees</a:t>
            </a:r>
            <a:r>
              <a:rPr lang="en-US" sz="4800" b="1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For Marketing </a:t>
            </a:r>
          </a:p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(HR and Sales) Success</a:t>
            </a:r>
            <a:endParaRPr lang="en-US" sz="20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32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r>
              <a:rPr lang="en-US" sz="36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ANYONE can use this template for their executives and employees</a:t>
            </a:r>
          </a:p>
          <a:p>
            <a:endParaRPr lang="en-US" sz="5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138" y="4125610"/>
            <a:ext cx="3105167" cy="1017890"/>
            <a:chOff x="824104" y="3636339"/>
            <a:chExt cx="3105167" cy="1017890"/>
          </a:xfrm>
        </p:grpSpPr>
        <p:sp>
          <p:nvSpPr>
            <p:cNvPr id="5" name="TextBox 4"/>
            <p:cNvSpPr txBox="1"/>
            <p:nvPr/>
          </p:nvSpPr>
          <p:spPr>
            <a:xfrm>
              <a:off x="1662304" y="3638566"/>
              <a:ext cx="22669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Michael Brenner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Speaker, Author, CEO, 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  <a:hlinkClick r:id="rId3"/>
                </a:rPr>
                <a:t>Marketing Insider Group</a:t>
              </a:r>
              <a:endParaRPr lang="en-US" sz="1400" dirty="0" smtClean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r>
                <a:rPr lang="en-US" sz="1400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@BrennerMichael</a:t>
              </a:r>
              <a:endParaRPr lang="en-US" sz="1400" b="1" dirty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04" y="3636339"/>
              <a:ext cx="804672" cy="8046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"/>
            <a:ext cx="9144000" cy="60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60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athtoStock_Wired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55612" y="461963"/>
            <a:ext cx="9144000" cy="14408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456873">
              <a:lnSpc>
                <a:spcPts val="3500"/>
              </a:lnSpc>
            </a:pPr>
            <a:r>
              <a:rPr lang="en-US" sz="3000" b="1" dirty="0" smtClean="0">
                <a:solidFill>
                  <a:srgbClr val="232323"/>
                </a:solidFill>
                <a:latin typeface="Arial"/>
                <a:cs typeface="Arial"/>
              </a:rPr>
              <a:t>60-70% of marketing content</a:t>
            </a:r>
          </a:p>
          <a:p>
            <a:pPr algn="r" defTabSz="456873">
              <a:lnSpc>
                <a:spcPts val="3500"/>
              </a:lnSpc>
            </a:pPr>
            <a:r>
              <a:rPr lang="en-US" sz="3000" b="1" dirty="0" smtClean="0">
                <a:solidFill>
                  <a:srgbClr val="232323"/>
                </a:solidFill>
                <a:latin typeface="Arial"/>
                <a:cs typeface="Arial"/>
              </a:rPr>
              <a:t>goes completely unused.</a:t>
            </a:r>
          </a:p>
          <a:p>
            <a:pPr algn="r" defTabSz="456873">
              <a:lnSpc>
                <a:spcPts val="3500"/>
              </a:lnSpc>
            </a:pPr>
            <a:endParaRPr lang="en-US" sz="3000" b="1" dirty="0">
              <a:solidFill>
                <a:srgbClr val="232323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9070" y="1662244"/>
            <a:ext cx="2609318" cy="2405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456873">
              <a:lnSpc>
                <a:spcPts val="1000"/>
              </a:lnSpc>
            </a:pPr>
            <a:r>
              <a:rPr lang="en-US" sz="1000" dirty="0" smtClean="0">
                <a:solidFill>
                  <a:srgbClr val="232323"/>
                </a:solidFill>
                <a:latin typeface="Arial"/>
                <a:cs typeface="Arial"/>
              </a:rPr>
              <a:t>*Sirius Decisions</a:t>
            </a:r>
            <a:endParaRPr lang="en-US" sz="1000" dirty="0">
              <a:solidFill>
                <a:srgbClr val="232323"/>
              </a:solidFill>
              <a:latin typeface="Arial"/>
              <a:cs typeface="Arial"/>
            </a:endParaRPr>
          </a:p>
          <a:p>
            <a:pPr defTabSz="456873">
              <a:lnSpc>
                <a:spcPts val="1000"/>
              </a:lnSpc>
            </a:pPr>
            <a:endParaRPr lang="en-US" sz="3200" dirty="0">
              <a:solidFill>
                <a:srgbClr val="232323"/>
              </a:solidFill>
              <a:latin typeface="Arial"/>
              <a:cs typeface="Arial"/>
            </a:endParaRPr>
          </a:p>
          <a:p>
            <a:pPr algn="r" defTabSz="456873">
              <a:lnSpc>
                <a:spcPts val="1000"/>
              </a:lnSpc>
            </a:pPr>
            <a:endParaRPr lang="en-US" sz="3000" dirty="0">
              <a:solidFill>
                <a:srgbClr val="23232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457201" y="493472"/>
          <a:ext cx="8024709" cy="4782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919" y="80224"/>
            <a:ext cx="8812404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Most of Our Content Is All About Us</a:t>
            </a:r>
            <a:endParaRPr lang="en-US" sz="3600" b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74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629" y="129527"/>
            <a:ext cx="8980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Paid Tactics</a:t>
            </a:r>
            <a:r>
              <a:rPr lang="en-US" sz="33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3300" b="1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Deliver Only </a:t>
            </a:r>
            <a:r>
              <a:rPr lang="en-US" sz="3300" b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  <a:r>
              <a:rPr lang="en-US" sz="33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%</a:t>
            </a:r>
            <a:r>
              <a:rPr lang="en-US" sz="33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of Web Traffic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19" y="4866501"/>
            <a:ext cx="8479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Source: http://</a:t>
            </a:r>
            <a:r>
              <a:rPr lang="en-US" sz="1200" dirty="0" err="1">
                <a:solidFill>
                  <a:srgbClr val="FFFFFF"/>
                </a:solidFill>
              </a:rPr>
              <a:t>www.regalix.com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  <a:r>
              <a:rPr lang="en-US" sz="1200" dirty="0" err="1">
                <a:solidFill>
                  <a:srgbClr val="FFFFFF"/>
                </a:solidFill>
              </a:rPr>
              <a:t>by_regalix</a:t>
            </a:r>
            <a:r>
              <a:rPr lang="en-US" sz="1200" dirty="0">
                <a:solidFill>
                  <a:srgbClr val="FFFFFF"/>
                </a:solidFill>
              </a:rPr>
              <a:t>/research/reports/state-of-b2b-search-marketing-2015/</a:t>
            </a: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163629" y="421915"/>
          <a:ext cx="8807651" cy="4721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1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hape 554"/>
          <p:cNvSpPr/>
          <p:nvPr/>
        </p:nvSpPr>
        <p:spPr>
          <a:xfrm>
            <a:off x="5222240" y="302989"/>
            <a:ext cx="4201312" cy="1090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692"/>
              </a:lnSpc>
              <a:defRPr sz="1750">
                <a:solidFill>
                  <a:srgbClr val="141313">
                    <a:hueOff val="-5752941"/>
                    <a:satOff val="-41803"/>
                    <a:lumOff val="52156"/>
                  </a:srgbClr>
                </a:solidFill>
                <a:latin typeface="HurmeGeometricSans3 SemiBold"/>
                <a:ea typeface="HurmeGeometricSans3 SemiBold"/>
                <a:cs typeface="HurmeGeometricSans3 SemiBold"/>
                <a:sym typeface="HurmeGeometricSans3 SemiBold"/>
              </a:defRPr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ea typeface="HurmeGeometricSans3 SemiBold"/>
                <a:cs typeface="Century Gothic"/>
                <a:sym typeface="HurmeGeometricSans3 SemiBold"/>
              </a:rPr>
              <a:t>Ads Won’t Get Us </a:t>
            </a:r>
          </a:p>
          <a:p>
            <a:pPr>
              <a:lnSpc>
                <a:spcPts val="1692"/>
              </a:lnSpc>
              <a:defRPr sz="1750">
                <a:solidFill>
                  <a:srgbClr val="141313">
                    <a:hueOff val="-5752941"/>
                    <a:satOff val="-41803"/>
                    <a:lumOff val="52156"/>
                  </a:srgbClr>
                </a:solidFill>
                <a:latin typeface="HurmeGeometricSans3 SemiBold"/>
                <a:ea typeface="HurmeGeometricSans3 SemiBold"/>
                <a:cs typeface="HurmeGeometricSans3 SemiBold"/>
                <a:sym typeface="HurmeGeometricSans3 SemiBold"/>
              </a:defRPr>
            </a:pPr>
            <a:endParaRPr lang="en-US" sz="3200" b="1" dirty="0">
              <a:solidFill>
                <a:srgbClr val="FFFFFF"/>
              </a:solidFill>
              <a:latin typeface="Century Gothic"/>
              <a:ea typeface="HurmeGeometricSans3 SemiBold"/>
              <a:cs typeface="Century Gothic"/>
              <a:sym typeface="HurmeGeometricSans3 SemiBold"/>
            </a:endParaRPr>
          </a:p>
          <a:p>
            <a:pPr>
              <a:lnSpc>
                <a:spcPts val="1692"/>
              </a:lnSpc>
              <a:defRPr sz="1750">
                <a:solidFill>
                  <a:srgbClr val="141313">
                    <a:hueOff val="-5752941"/>
                    <a:satOff val="-41803"/>
                    <a:lumOff val="52156"/>
                  </a:srgbClr>
                </a:solidFill>
                <a:latin typeface="HurmeGeometricSans3 SemiBold"/>
                <a:ea typeface="HurmeGeometricSans3 SemiBold"/>
                <a:cs typeface="HurmeGeometricSans3 SemiBold"/>
                <a:sym typeface="HurmeGeometricSans3 SemiBold"/>
              </a:defRPr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ea typeface="HurmeGeometricSans3 SemiBold"/>
                <a:cs typeface="Century Gothic"/>
                <a:sym typeface="HurmeGeometricSans3 SemiBold"/>
              </a:rPr>
              <a:t>In Front of Real </a:t>
            </a:r>
          </a:p>
          <a:p>
            <a:pPr>
              <a:lnSpc>
                <a:spcPts val="1692"/>
              </a:lnSpc>
              <a:defRPr sz="1750">
                <a:solidFill>
                  <a:srgbClr val="141313">
                    <a:hueOff val="-5752941"/>
                    <a:satOff val="-41803"/>
                    <a:lumOff val="52156"/>
                  </a:srgbClr>
                </a:solidFill>
                <a:latin typeface="HurmeGeometricSans3 SemiBold"/>
                <a:ea typeface="HurmeGeometricSans3 SemiBold"/>
                <a:cs typeface="HurmeGeometricSans3 SemiBold"/>
                <a:sym typeface="HurmeGeometricSans3 SemiBold"/>
              </a:defRPr>
            </a:pPr>
            <a:endParaRPr lang="en-US" sz="3200" b="1" dirty="0">
              <a:solidFill>
                <a:srgbClr val="FFFFFF"/>
              </a:solidFill>
              <a:latin typeface="Century Gothic"/>
              <a:ea typeface="HurmeGeometricSans3 SemiBold"/>
              <a:cs typeface="Century Gothic"/>
              <a:sym typeface="HurmeGeometricSans3 SemiBold"/>
            </a:endParaRPr>
          </a:p>
          <a:p>
            <a:pPr>
              <a:lnSpc>
                <a:spcPts val="1692"/>
              </a:lnSpc>
              <a:defRPr sz="1750">
                <a:solidFill>
                  <a:srgbClr val="141313">
                    <a:hueOff val="-5752941"/>
                    <a:satOff val="-41803"/>
                    <a:lumOff val="52156"/>
                  </a:srgbClr>
                </a:solidFill>
                <a:latin typeface="HurmeGeometricSans3 SemiBold"/>
                <a:ea typeface="HurmeGeometricSans3 SemiBold"/>
                <a:cs typeface="HurmeGeometricSans3 SemiBold"/>
                <a:sym typeface="HurmeGeometricSans3 SemiBold"/>
              </a:defRPr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ea typeface="HurmeGeometricSans3 SemiBold"/>
                <a:cs typeface="Century Gothic"/>
                <a:sym typeface="HurmeGeometricSans3 SemiBold"/>
              </a:rPr>
              <a:t>Buyers When</a:t>
            </a:r>
            <a:r>
              <a:rPr lang="is-IS" sz="3200" b="1" dirty="0" smtClean="0">
                <a:solidFill>
                  <a:srgbClr val="FFFFFF"/>
                </a:solidFill>
                <a:latin typeface="Century Gothic"/>
                <a:ea typeface="HurmeGeometricSans3 SemiBold"/>
                <a:cs typeface="Century Gothic"/>
                <a:sym typeface="HurmeGeometricSans3 SemiBold"/>
              </a:rPr>
              <a:t>…</a:t>
            </a:r>
            <a:endParaRPr lang="en-US" sz="3200" b="1" dirty="0">
              <a:solidFill>
                <a:srgbClr val="FFFFFF"/>
              </a:solidFill>
              <a:latin typeface="Century Gothic"/>
              <a:ea typeface="HurmeGeometricSans3 SemiBold"/>
              <a:cs typeface="Century Gothic"/>
              <a:sym typeface="HurmeGeometricSans3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297" y="3327618"/>
            <a:ext cx="8999405" cy="1815882"/>
          </a:xfrm>
          <a:prstGeom prst="rect">
            <a:avLst/>
          </a:prstGeom>
          <a:solidFill>
            <a:schemeClr val="tx2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Sales </a:t>
            </a:r>
            <a:r>
              <a:rPr lang="en-US" sz="44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DECLINE</a:t>
            </a:r>
            <a:r>
              <a:rPr lang="en-US" sz="4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after buyers see </a:t>
            </a:r>
            <a:r>
              <a:rPr lang="en-US" sz="48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40</a:t>
            </a:r>
            <a:r>
              <a:rPr lang="en-US" sz="4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ads from a brand</a:t>
            </a:r>
            <a:endParaRPr lang="en-US" sz="2800" dirty="0" smtClean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~</a:t>
            </a:r>
            <a:r>
              <a:rPr lang="en-US" sz="1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Advertising Research Foundation, Aug, 2016</a:t>
            </a:r>
          </a:p>
        </p:txBody>
      </p:sp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5798" y="64935"/>
            <a:ext cx="8812404" cy="10772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More Prospects Are Searching For </a:t>
            </a:r>
          </a:p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Answers To Questions (vs Our Products)</a:t>
            </a:r>
            <a:endParaRPr lang="en-US" sz="32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147"/>
            <a:ext cx="9144000" cy="3934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2463253"/>
            <a:ext cx="413512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Do your own search:</a:t>
            </a:r>
          </a:p>
          <a:p>
            <a:r>
              <a:rPr lang="en-US" sz="2000" b="1" dirty="0">
                <a:solidFill>
                  <a:srgbClr val="FFFFFF"/>
                </a:solidFill>
                <a:hlinkClick r:id="rId4"/>
              </a:rPr>
              <a:t>https://trends.google.com/trends/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98" y="64935"/>
            <a:ext cx="8812404" cy="10772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dirty="0" smtClean="0">
                <a:latin typeface="Century Gothic"/>
                <a:cs typeface="Century Gothic"/>
              </a:rPr>
              <a:t>How Many Of Those Unbranded Searchers Find Their Way To Our Site?</a:t>
            </a:r>
            <a:endParaRPr lang="en-US" sz="3200" b="1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798" y="1142147"/>
            <a:ext cx="2557082" cy="1644035"/>
            <a:chOff x="337820" y="1865630"/>
            <a:chExt cx="3733800" cy="24320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820" y="2062480"/>
              <a:ext cx="3733800" cy="2235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" y="1865630"/>
              <a:ext cx="3149600" cy="3937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65798" y="2911849"/>
            <a:ext cx="2242122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 effective website will have more than </a:t>
            </a:r>
            <a:r>
              <a:rPr lang="en-US" sz="1600" dirty="0" smtClean="0">
                <a:solidFill>
                  <a:srgbClr val="FFFF00"/>
                </a:solidFill>
              </a:rPr>
              <a:t>90</a:t>
            </a:r>
            <a:r>
              <a:rPr lang="en-US" sz="1600" dirty="0" smtClean="0"/>
              <a:t>% of the </a:t>
            </a:r>
            <a:r>
              <a:rPr lang="en-US" sz="1600" dirty="0" smtClean="0">
                <a:solidFill>
                  <a:srgbClr val="FFFF00"/>
                </a:solidFill>
              </a:rPr>
              <a:t>search traffic</a:t>
            </a:r>
            <a:r>
              <a:rPr lang="en-US" sz="1600" dirty="0" smtClean="0"/>
              <a:t> from </a:t>
            </a:r>
            <a:r>
              <a:rPr lang="en-US" sz="1600" dirty="0" smtClean="0">
                <a:solidFill>
                  <a:srgbClr val="FFFF00"/>
                </a:solidFill>
              </a:rPr>
              <a:t>unbranded search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 smtClean="0"/>
              <a:t>You can use a tool like </a:t>
            </a:r>
            <a:r>
              <a:rPr lang="en-US" sz="1600" dirty="0" smtClean="0">
                <a:hlinkClick r:id="rId5"/>
              </a:rPr>
              <a:t>SEMRush</a:t>
            </a:r>
            <a:r>
              <a:rPr lang="en-US" sz="1600" dirty="0" smtClean="0"/>
              <a:t>, or your web analytics to assess.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320" y="1569544"/>
            <a:ext cx="3934900" cy="3573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03220" y="1589303"/>
            <a:ext cx="2140780" cy="35394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Google Analytics, go to “</a:t>
            </a:r>
            <a:r>
              <a:rPr lang="en-US" sz="1600" dirty="0" smtClean="0">
                <a:solidFill>
                  <a:srgbClr val="FFFF00"/>
                </a:solidFill>
              </a:rPr>
              <a:t>ACQUISITION &gt; CHANNELS &gt;  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ORGANIC SEARCH</a:t>
            </a:r>
            <a:r>
              <a:rPr lang="en-US" sz="1600" dirty="0" smtClean="0"/>
              <a:t>. </a:t>
            </a:r>
          </a:p>
          <a:p>
            <a:endParaRPr lang="en-US" sz="1600" dirty="0"/>
          </a:p>
          <a:p>
            <a:r>
              <a:rPr lang="en-US" sz="1600" dirty="0" smtClean="0"/>
              <a:t>(Even though many search keywords are masked, you can assess how much unbranded search traffic you get from the unmasked data.)</a:t>
            </a:r>
          </a:p>
          <a:p>
            <a:endParaRPr lang="en-US" sz="1600" dirty="0"/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53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97358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How To Activate Your Employees</a:t>
            </a:r>
            <a:r>
              <a:rPr lang="en-US" sz="4800" b="1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For Marketing </a:t>
            </a:r>
          </a:p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(HR and Sales) Success</a:t>
            </a:r>
            <a:endParaRPr lang="en-US" sz="20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32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r>
              <a:rPr lang="en-US" sz="36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Download the slides here:</a:t>
            </a:r>
          </a:p>
          <a:p>
            <a:r>
              <a:rPr lang="en-US" sz="2800" b="1" dirty="0" smtClean="0">
                <a:solidFill>
                  <a:srgbClr val="FFFFFF"/>
                </a:solidFill>
                <a:latin typeface="Century Gothic"/>
                <a:cs typeface="Century Gothic"/>
                <a:hlinkClick r:id="rId3"/>
              </a:rPr>
              <a:t>http://bit.ly/activate-your-employees</a:t>
            </a:r>
            <a:endParaRPr lang="en-US" sz="2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sz="5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138" y="4125610"/>
            <a:ext cx="3105167" cy="1017890"/>
            <a:chOff x="824104" y="3636339"/>
            <a:chExt cx="3105167" cy="1017890"/>
          </a:xfrm>
        </p:grpSpPr>
        <p:sp>
          <p:nvSpPr>
            <p:cNvPr id="5" name="TextBox 4"/>
            <p:cNvSpPr txBox="1"/>
            <p:nvPr/>
          </p:nvSpPr>
          <p:spPr>
            <a:xfrm>
              <a:off x="1662304" y="3638566"/>
              <a:ext cx="22669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Michael Brenner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Speaker, Author, CEO, 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  <a:hlinkClick r:id="rId4"/>
                </a:rPr>
                <a:t>Marketing Insider Group</a:t>
              </a:r>
              <a:endParaRPr lang="en-US" sz="14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r>
                <a:rPr lang="en-US" sz="1400" b="1" dirty="0" smtClean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@BrennerMichael</a:t>
              </a:r>
              <a:endParaRPr lang="en-US" sz="1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04" y="3636339"/>
              <a:ext cx="804672" cy="8046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8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" y="2529840"/>
            <a:ext cx="7962900" cy="1689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1346"/>
            <a:ext cx="9144000" cy="171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" y="3903980"/>
            <a:ext cx="7962900" cy="127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798" y="0"/>
            <a:ext cx="8812404" cy="10772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Do </a:t>
            </a:r>
            <a:r>
              <a:rPr lang="en-US" sz="3200" b="1" smtClean="0">
                <a:solidFill>
                  <a:schemeClr val="accent6"/>
                </a:solidFill>
                <a:latin typeface="Century Gothic"/>
                <a:cs typeface="Century Gothic"/>
              </a:rPr>
              <a:t>you organically </a:t>
            </a:r>
            <a:r>
              <a:rPr lang="en-US" sz="3200" b="1" dirty="0" smtClean="0">
                <a:solidFill>
                  <a:schemeClr val="accent6"/>
                </a:solidFill>
                <a:latin typeface="Century Gothic"/>
                <a:cs typeface="Century Gothic"/>
              </a:rPr>
              <a:t>show up on the first page of Google for an unbranded search?</a:t>
            </a:r>
            <a:endParaRPr lang="en-US" sz="3200" b="1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300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1015659"/>
          </a:xfrm>
          <a:prstGeom prst="rect">
            <a:avLst/>
          </a:prstGeom>
          <a:solidFill>
            <a:srgbClr val="807D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"/>
              </a:rPr>
              <a:t>Email, Search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"/>
              </a:rPr>
              <a:t> &amp; Social --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Helvetica"/>
              </a:rPr>
              <a:t>Content is Responsible for 90</a:t>
            </a: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"/>
              </a:rPr>
              <a:t>% of Content Discovery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5668" y="4081666"/>
            <a:ext cx="26991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Source: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KoMarketing Associates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" y="1180135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Search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9400" y="1180135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Email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3040" y="1180135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Social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2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33680" y="80648"/>
            <a:ext cx="8546782" cy="1314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IMAGINE: </a:t>
            </a:r>
            <a:r>
              <a:rPr lang="en-US" sz="28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We Own The Category like</a:t>
            </a:r>
            <a:r>
              <a:rPr lang="is-IS" sz="28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…</a:t>
            </a:r>
            <a:endParaRPr lang="en-US" sz="2800" b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880" y="539088"/>
            <a:ext cx="33507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entury Gothic"/>
                <a:cs typeface="Century Gothic"/>
                <a:hlinkClick r:id="rId3"/>
              </a:rPr>
              <a:t>www.makeup.com</a:t>
            </a:r>
            <a:r>
              <a:rPr lang="en-US" sz="1200" dirty="0" smtClean="0">
                <a:latin typeface="Century Gothic"/>
                <a:cs typeface="Century Gothic"/>
              </a:rPr>
              <a:t>  -- (owned by L’Oreal) </a:t>
            </a:r>
            <a:endParaRPr lang="en-US" sz="1200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816086"/>
            <a:ext cx="7101840" cy="405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32080" y="60328"/>
            <a:ext cx="9011920" cy="1314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IMAGINE:</a:t>
            </a:r>
            <a:r>
              <a:rPr lang="en-US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 We own the target audience like</a:t>
            </a:r>
            <a:r>
              <a:rPr lang="is-IS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…</a:t>
            </a:r>
            <a:endParaRPr lang="en-US" b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44" y="475734"/>
            <a:ext cx="29115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entury Gothic"/>
                <a:cs typeface="Century Gothic"/>
                <a:hlinkClick r:id="rId3"/>
              </a:rPr>
              <a:t>www.CMO.com</a:t>
            </a:r>
            <a:r>
              <a:rPr lang="en-US" sz="1200" dirty="0" smtClean="0">
                <a:solidFill>
                  <a:prstClr val="black"/>
                </a:solidFill>
                <a:latin typeface="Century Gothic"/>
                <a:cs typeface="Century Gothic"/>
              </a:rPr>
              <a:t> -- owned by Adobe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894663"/>
            <a:ext cx="7904479" cy="42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21920" y="111128"/>
            <a:ext cx="8859520" cy="1314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IMAGINE: </a:t>
            </a:r>
            <a:r>
              <a:rPr lang="en-US" sz="26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Marketing that attracts new buyers like</a:t>
            </a:r>
            <a:r>
              <a:rPr lang="is-IS" sz="2600" b="1" dirty="0" smtClean="0">
                <a:solidFill>
                  <a:srgbClr val="0070C0"/>
                </a:solidFill>
                <a:latin typeface="Century Gothic"/>
                <a:cs typeface="Century Gothic"/>
              </a:rPr>
              <a:t>…</a:t>
            </a:r>
            <a:endParaRPr lang="en-US" sz="2600" b="1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03" y="947244"/>
            <a:ext cx="7702378" cy="4196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08000"/>
            <a:ext cx="7859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AMEX OPEN Forum is the </a:t>
            </a:r>
            <a:r>
              <a:rPr lang="en-US" sz="1400" b="1" i="1" dirty="0" smtClean="0">
                <a:solidFill>
                  <a:srgbClr val="0070C0"/>
                </a:solidFill>
              </a:rPr>
              <a:t>largest source of new leads </a:t>
            </a:r>
            <a:r>
              <a:rPr lang="en-US" sz="1400" dirty="0" smtClean="0">
                <a:solidFill>
                  <a:prstClr val="black"/>
                </a:solidFill>
              </a:rPr>
              <a:t>for AMEX’s Small Business Division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812800"/>
            <a:ext cx="8416924" cy="254460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To achieve marketing success, we need a strategy to </a:t>
            </a:r>
            <a:r>
              <a:rPr lang="en-US" dirty="0" smtClean="0">
                <a:solidFill>
                  <a:srgbClr val="92D050"/>
                </a:solidFill>
                <a:latin typeface="Century Gothic"/>
                <a:cs typeface="Century Gothic"/>
              </a:rPr>
              <a:t>reach</a:t>
            </a:r>
            <a:r>
              <a:rPr lang="en-US" dirty="0" smtClean="0">
                <a:latin typeface="Century Gothic"/>
                <a:cs typeface="Century Gothic"/>
              </a:rPr>
              <a:t>, </a:t>
            </a:r>
            <a:r>
              <a:rPr lang="en-US" dirty="0" smtClean="0">
                <a:solidFill>
                  <a:srgbClr val="92D050"/>
                </a:solidFill>
                <a:latin typeface="Century Gothic"/>
                <a:cs typeface="Century Gothic"/>
              </a:rPr>
              <a:t>engage</a:t>
            </a:r>
            <a:r>
              <a:rPr lang="en-US" dirty="0" smtClean="0">
                <a:latin typeface="Century Gothic"/>
                <a:cs typeface="Century Gothic"/>
              </a:rPr>
              <a:t>, and </a:t>
            </a:r>
            <a:r>
              <a:rPr lang="en-US" dirty="0" smtClean="0">
                <a:solidFill>
                  <a:srgbClr val="92D050"/>
                </a:solidFill>
                <a:latin typeface="Century Gothic"/>
                <a:cs typeface="Century Gothic"/>
              </a:rPr>
              <a:t>convert</a:t>
            </a:r>
            <a:r>
              <a:rPr lang="en-US" dirty="0" smtClean="0">
                <a:latin typeface="Century Gothic"/>
                <a:cs typeface="Century Gothic"/>
              </a:rPr>
              <a:t> new customers.</a:t>
            </a:r>
            <a:endParaRPr lang="en-US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568960" y="3763700"/>
            <a:ext cx="8211502" cy="981020"/>
          </a:xfrm>
        </p:spPr>
        <p:txBody>
          <a:bodyPr/>
          <a:lstStyle/>
          <a:p>
            <a:r>
              <a:rPr lang="en-US" sz="2000" b="1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Customers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we would have never seen</a:t>
            </a:r>
            <a:r>
              <a:rPr lang="en-US" sz="2000" b="1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sz="2000" b="1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without an effective content marketing strategy</a:t>
            </a:r>
            <a:r>
              <a:rPr lang="en-US" sz="1800" i="0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n-US" sz="2000" b="1" i="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536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4710297"/>
            <a:ext cx="858642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620" dirty="0">
                <a:solidFill>
                  <a:prstClr val="black"/>
                </a:solidFill>
                <a:hlinkClick r:id="rId3"/>
              </a:rPr>
              <a:t>http://marketinginsidergroup.com/content-marketing/best-content-marketing-hub-examples/</a:t>
            </a:r>
            <a:endParaRPr lang="en-US" sz="1620" dirty="0">
              <a:solidFill>
                <a:prstClr val="black"/>
              </a:solidFill>
            </a:endParaRPr>
          </a:p>
        </p:txBody>
      </p:sp>
      <p:pic>
        <p:nvPicPr>
          <p:cNvPr id="11571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49197"/>
            <a:ext cx="7965440" cy="25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565" y="25539"/>
            <a:ext cx="880943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400" b="1" dirty="0" smtClean="0">
                <a:solidFill>
                  <a:srgbClr val="0070C0"/>
                </a:solidFill>
                <a:cs typeface="Century Gothic"/>
              </a:rPr>
              <a:t>So we are building </a:t>
            </a:r>
          </a:p>
          <a:p>
            <a:pPr algn="ctr" defTabSz="685800">
              <a:defRPr/>
            </a:pPr>
            <a:r>
              <a:rPr lang="en-US" sz="4400" b="1" dirty="0" smtClean="0">
                <a:solidFill>
                  <a:srgbClr val="0070C0"/>
                </a:solidFill>
                <a:cs typeface="Century Gothic"/>
              </a:rPr>
              <a:t>a Content </a:t>
            </a:r>
            <a:r>
              <a:rPr lang="en-US" sz="4400" b="1" dirty="0">
                <a:solidFill>
                  <a:srgbClr val="0070C0"/>
                </a:solidFill>
                <a:cs typeface="Century Gothic"/>
              </a:rPr>
              <a:t>M</a:t>
            </a:r>
            <a:r>
              <a:rPr lang="en-US" sz="4400" b="1" dirty="0" smtClean="0">
                <a:solidFill>
                  <a:srgbClr val="0070C0"/>
                </a:solidFill>
                <a:cs typeface="Century Gothic"/>
              </a:rPr>
              <a:t>arketing destination (like </a:t>
            </a:r>
            <a:r>
              <a:rPr lang="en-US" sz="4400" b="1" dirty="0" smtClean="0">
                <a:solidFill>
                  <a:srgbClr val="0070C0"/>
                </a:solidFill>
                <a:cs typeface="Century Gothic"/>
              </a:rPr>
              <a:t>one of these</a:t>
            </a:r>
            <a:r>
              <a:rPr lang="en-US" sz="4400" b="1" dirty="0" smtClean="0">
                <a:solidFill>
                  <a:srgbClr val="0070C0"/>
                </a:solidFill>
                <a:cs typeface="Century Gothic"/>
              </a:rPr>
              <a:t>)</a:t>
            </a:r>
            <a:r>
              <a:rPr lang="is-IS" sz="4400" b="1" dirty="0" smtClean="0">
                <a:solidFill>
                  <a:srgbClr val="0070C0"/>
                </a:solidFill>
                <a:cs typeface="Century Gothic"/>
              </a:rPr>
              <a:t>…</a:t>
            </a:r>
            <a:endParaRPr lang="en-US" sz="4400" b="1" dirty="0" smtClean="0">
              <a:solidFill>
                <a:srgbClr val="0070C0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752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658" y="274320"/>
            <a:ext cx="873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Century Gothic Regular" charset="0"/>
                <a:cs typeface="Century Gothic Regular" charset="0"/>
              </a:rPr>
              <a:t>Our </a:t>
            </a:r>
            <a:r>
              <a:rPr lang="en-US" sz="3600" b="1" dirty="0" smtClean="0">
                <a:solidFill>
                  <a:srgbClr val="0070C0"/>
                </a:solidFill>
                <a:latin typeface="Century Gothic Regular" charset="0"/>
                <a:cs typeface="Century Gothic Regular" charset="0"/>
              </a:rPr>
              <a:t>Mission</a:t>
            </a:r>
            <a:endParaRPr lang="en-US" sz="3600" b="1" dirty="0">
              <a:solidFill>
                <a:srgbClr val="0070C0"/>
              </a:solidFill>
              <a:latin typeface="Century Gothic Regular" charset="0"/>
              <a:cs typeface="Century Gothic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736" y="1389613"/>
            <a:ext cx="8109344" cy="27178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 smtClean="0">
                <a:solidFill>
                  <a:prstClr val="black">
                    <a:lumMod val="50000"/>
                  </a:prstClr>
                </a:solidFill>
                <a:latin typeface="Century Gothic Regular" charset="0"/>
                <a:cs typeface="Century Gothic Regular" charset="0"/>
              </a:rPr>
              <a:t>We will become </a:t>
            </a:r>
            <a:r>
              <a:rPr lang="en-US" sz="3197" b="1" dirty="0">
                <a:solidFill>
                  <a:srgbClr val="FCB31B"/>
                </a:solidFill>
                <a:latin typeface="Century Gothic Regular" charset="0"/>
                <a:cs typeface="Century Gothic Regular" charset="0"/>
              </a:rPr>
              <a:t>the premier destination </a:t>
            </a: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>
              <a:solidFill>
                <a:srgbClr val="FCB31B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>
                <a:solidFill>
                  <a:srgbClr val="FCB31B"/>
                </a:solidFill>
                <a:latin typeface="Century Gothic Regular" charset="0"/>
                <a:cs typeface="Century Gothic Regular" charset="0"/>
              </a:rPr>
              <a:t>	</a:t>
            </a:r>
            <a:r>
              <a:rPr lang="en-US" sz="3197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for </a:t>
            </a: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[</a:t>
            </a:r>
            <a:r>
              <a:rPr lang="en-US" sz="3197" b="1" dirty="0" smtClean="0">
                <a:solidFill>
                  <a:srgbClr val="32C2DC"/>
                </a:solidFill>
                <a:latin typeface="Century Gothic Regular" charset="0"/>
                <a:cs typeface="Century Gothic Regular" charset="0"/>
              </a:rPr>
              <a:t>your target audience</a:t>
            </a: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] </a:t>
            </a: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			interested in [</a:t>
            </a:r>
            <a:r>
              <a:rPr lang="en-US" sz="3197" b="1" dirty="0">
                <a:solidFill>
                  <a:srgbClr val="32C2DC"/>
                </a:solidFill>
                <a:latin typeface="Century Gothic Regular" charset="0"/>
                <a:cs typeface="Century Gothic Regular" charset="0"/>
              </a:rPr>
              <a:t>what </a:t>
            </a:r>
            <a:r>
              <a:rPr lang="en-US" sz="3197" b="1" dirty="0" smtClean="0">
                <a:solidFill>
                  <a:srgbClr val="32C2DC"/>
                </a:solidFill>
                <a:latin typeface="Century Gothic Regular" charset="0"/>
                <a:cs typeface="Century Gothic Regular" charset="0"/>
              </a:rPr>
              <a:t>TOPIC</a:t>
            </a: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] </a:t>
            </a: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	</a:t>
            </a: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				to </a:t>
            </a:r>
            <a:r>
              <a:rPr lang="en-US" sz="3197" b="1" dirty="0">
                <a:solidFill>
                  <a:srgbClr val="FCB31B"/>
                </a:solidFill>
                <a:latin typeface="Century Gothic Regular" charset="0"/>
                <a:cs typeface="Century Gothic Regular" charset="0"/>
              </a:rPr>
              <a:t>help them</a:t>
            </a:r>
            <a:r>
              <a:rPr lang="en-US" sz="3197" b="1" dirty="0">
                <a:solidFill>
                  <a:srgbClr val="F7F8F9"/>
                </a:solidFill>
                <a:latin typeface="Century Gothic Regular" charset="0"/>
                <a:cs typeface="Century Gothic Regular" charset="0"/>
              </a:rPr>
              <a:t> </a:t>
            </a:r>
            <a:r>
              <a:rPr lang="en-US" sz="3197" b="1" dirty="0">
                <a:solidFill>
                  <a:prstClr val="black"/>
                </a:solidFill>
                <a:latin typeface="Century Gothic Regular" charset="0"/>
                <a:cs typeface="Century Gothic Regular" charset="0"/>
              </a:rPr>
              <a:t>[</a:t>
            </a:r>
            <a:r>
              <a:rPr lang="en-US" sz="3197" b="1" dirty="0">
                <a:solidFill>
                  <a:srgbClr val="32C2DC"/>
                </a:solidFill>
                <a:latin typeface="Century Gothic Regular" charset="0"/>
                <a:cs typeface="Century Gothic Regular" charset="0"/>
              </a:rPr>
              <a:t>customer value</a:t>
            </a: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].</a:t>
            </a: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 smtClean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In order to deliver [</a:t>
            </a:r>
            <a:r>
              <a:rPr lang="en-US" sz="3197" b="1" dirty="0" smtClean="0">
                <a:solidFill>
                  <a:srgbClr val="32C2DC"/>
                </a:solidFill>
                <a:latin typeface="Century Gothic Regular" charset="0"/>
                <a:cs typeface="Century Gothic Regular" charset="0"/>
              </a:rPr>
              <a:t>our marketing goal</a:t>
            </a: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] </a:t>
            </a: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3197" b="1" dirty="0" smtClean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(awareness, leads, etc.)</a:t>
            </a: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endParaRPr lang="en-US" sz="3197" b="1" dirty="0">
              <a:solidFill>
                <a:srgbClr val="141313"/>
              </a:solidFill>
              <a:latin typeface="Century Gothic Regular" charset="0"/>
              <a:cs typeface="Century Gothic Regular" charset="0"/>
            </a:endParaRP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1998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     </a:t>
            </a:r>
          </a:p>
          <a:p>
            <a:pPr marL="228389" indent="-228389" defTabSz="456731">
              <a:lnSpc>
                <a:spcPts val="1998"/>
              </a:lnSpc>
              <a:buSzPct val="75000"/>
            </a:pPr>
            <a:r>
              <a:rPr lang="en-US" sz="1998" b="1" dirty="0">
                <a:solidFill>
                  <a:srgbClr val="141313"/>
                </a:solidFill>
                <a:latin typeface="Century Gothic Regular" charset="0"/>
                <a:cs typeface="Century Gothic Regular" charset="0"/>
              </a:rPr>
              <a:t>	</a:t>
            </a:r>
            <a:endParaRPr lang="en-US" sz="3197" b="1" dirty="0">
              <a:solidFill>
                <a:srgbClr val="F7F8F9"/>
              </a:solidFill>
              <a:latin typeface="Century Gothic Regular" charset="0"/>
              <a:cs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2326640"/>
            <a:ext cx="4124960" cy="2214880"/>
          </a:xfrm>
        </p:spPr>
        <p:txBody>
          <a:bodyPr/>
          <a:lstStyle/>
          <a:p>
            <a:r>
              <a:rPr lang="en-US" sz="7200" dirty="0" smtClean="0"/>
              <a:t>And we</a:t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>need</a:t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your </a:t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>help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864" y="0"/>
            <a:ext cx="44661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58" y="125299"/>
            <a:ext cx="9135542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97" b="1" dirty="0" smtClean="0">
                <a:solidFill>
                  <a:srgbClr val="1E4576"/>
                </a:solidFill>
                <a:latin typeface="Century Gothic Regular" charset="0"/>
                <a:cs typeface="Century Gothic Regular" charset="0"/>
              </a:rPr>
              <a:t>Employee Activation</a:t>
            </a:r>
          </a:p>
          <a:p>
            <a:pPr algn="ctr" defTabSz="685800"/>
            <a:r>
              <a:rPr lang="en-US" sz="3397" b="1" dirty="0" smtClean="0">
                <a:solidFill>
                  <a:srgbClr val="1E4576"/>
                </a:solidFill>
                <a:latin typeface="Century Gothic Regular" charset="0"/>
                <a:cs typeface="Century Gothic Regular" charset="0"/>
              </a:rPr>
              <a:t>What We’re Going To Cover</a:t>
            </a:r>
            <a:endParaRPr lang="en-US" sz="3397" b="1" dirty="0">
              <a:solidFill>
                <a:srgbClr val="1E4576"/>
              </a:solidFill>
              <a:latin typeface="Century Gothic Regular" charset="0"/>
              <a:cs typeface="Century Gothic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640" y="1402858"/>
            <a:ext cx="85449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The value of activating your employees</a:t>
            </a:r>
            <a:endParaRPr lang="en-US" b="1" dirty="0" smtClean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Why your employees are </a:t>
            </a: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the most powerful marketing and sales channel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What’s in it for them?</a:t>
            </a: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What’s in it for HR?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How everyone can activate </a:t>
            </a: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their </a:t>
            </a: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employees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2518_l_srgb_s_g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1760"/>
            <a:ext cx="9144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 smtClean="0"/>
              <a:t>NOW is the time to build </a:t>
            </a:r>
            <a:r>
              <a:rPr lang="en-US" sz="3700" b="1" smtClean="0"/>
              <a:t>your Personal Brand</a:t>
            </a:r>
            <a:endParaRPr lang="en-US" sz="3700" b="1"/>
          </a:p>
        </p:txBody>
      </p:sp>
    </p:spTree>
    <p:extLst>
      <p:ext uri="{BB962C8B-B14F-4D97-AF65-F5344CB8AC3E}">
        <p14:creationId xmlns:p14="http://schemas.microsoft.com/office/powerpoint/2010/main" val="21441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4000" y="243000"/>
            <a:ext cx="8496000" cy="567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I think I know what you’re thinking?</a:t>
            </a:r>
            <a:endParaRPr lang="en-US" sz="36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880" y="978263"/>
            <a:ext cx="7000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3200" b="1" kern="0" dirty="0">
                <a:latin typeface="Century Gothic" charset="0"/>
                <a:ea typeface="Century Gothic" charset="0"/>
                <a:cs typeface="Century Gothic" charset="0"/>
              </a:rPr>
              <a:t>The top reasons people give for </a:t>
            </a:r>
            <a:r>
              <a:rPr lang="en-US" sz="3200" b="1" strike="sngStrike" dirty="0">
                <a:latin typeface="Century Gothic" charset="0"/>
                <a:ea typeface="Century Gothic" charset="0"/>
                <a:cs typeface="Century Gothic" charset="0"/>
              </a:rPr>
              <a:t>not working out, not eating right</a:t>
            </a:r>
            <a:r>
              <a:rPr lang="en-US" sz="3200" b="1" kern="0" dirty="0">
                <a:latin typeface="Century Gothic" charset="0"/>
                <a:ea typeface="Century Gothic" charset="0"/>
                <a:cs typeface="Century Gothic" charset="0"/>
              </a:rPr>
              <a:t>, or not building a personal brand:</a:t>
            </a:r>
          </a:p>
          <a:p>
            <a:pPr marL="257175" indent="-25717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 typeface="+mj-lt"/>
              <a:buAutoNum type="arabicPeriod"/>
            </a:pPr>
            <a:r>
              <a:rPr lang="en-US" sz="2400" b="1" kern="0" dirty="0">
                <a:latin typeface="Century Gothic" charset="0"/>
                <a:ea typeface="Century Gothic" charset="0"/>
                <a:cs typeface="Century Gothic" charset="0"/>
              </a:rPr>
              <a:t>I’m too old</a:t>
            </a:r>
          </a:p>
          <a:p>
            <a:pPr marL="257175" indent="-25717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 typeface="+mj-lt"/>
              <a:buAutoNum type="arabicPeriod"/>
            </a:pPr>
            <a:r>
              <a:rPr lang="en-US" sz="2400" b="1" kern="0" dirty="0">
                <a:latin typeface="Century Gothic" charset="0"/>
                <a:ea typeface="Century Gothic" charset="0"/>
                <a:cs typeface="Century Gothic" charset="0"/>
              </a:rPr>
              <a:t>I don’t have the time</a:t>
            </a:r>
          </a:p>
          <a:p>
            <a:pPr marL="257175" indent="-25717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 typeface="+mj-lt"/>
              <a:buAutoNum type="arabicPeriod"/>
            </a:pPr>
            <a:r>
              <a:rPr lang="en-US" sz="2400" b="1" kern="0" dirty="0">
                <a:latin typeface="Century Gothic" charset="0"/>
                <a:ea typeface="Century Gothic" charset="0"/>
                <a:cs typeface="Century Gothic" charset="0"/>
              </a:rPr>
              <a:t>It’s not important (I don’t see the value)</a:t>
            </a:r>
          </a:p>
          <a:p>
            <a:pPr marL="257175" indent="-25717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 typeface="+mj-lt"/>
              <a:buAutoNum type="arabicPeriod"/>
            </a:pPr>
            <a:r>
              <a:rPr lang="en-US" sz="2400" b="1" kern="0" dirty="0">
                <a:latin typeface="Century Gothic" charset="0"/>
                <a:ea typeface="Century Gothic" charset="0"/>
                <a:cs typeface="Century Gothic" charset="0"/>
              </a:rPr>
              <a:t>I don’t know how</a:t>
            </a:r>
          </a:p>
        </p:txBody>
      </p:sp>
    </p:spTree>
    <p:extLst>
      <p:ext uri="{BB962C8B-B14F-4D97-AF65-F5344CB8AC3E}">
        <p14:creationId xmlns:p14="http://schemas.microsoft.com/office/powerpoint/2010/main" val="8972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actevablog.com/wp-content/uploads/2011/05/FASTCompanyCoverBrandYo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520" y="-2510"/>
            <a:ext cx="3840480" cy="51460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01361" y="246782"/>
            <a:ext cx="418239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You already have a personal “brand.”</a:t>
            </a:r>
          </a:p>
          <a:p>
            <a:endParaRPr lang="en-US" sz="24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Are you managing it?</a:t>
            </a:r>
          </a:p>
          <a:p>
            <a:endParaRPr lang="en-US" sz="2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000" b="1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2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000" b="1" i="1" dirty="0"/>
              <a:t>What is personal branding?” </a:t>
            </a:r>
            <a:r>
              <a:rPr lang="en-US" sz="2000" i="1" dirty="0"/>
              <a:t>Those characteristics that </a:t>
            </a:r>
            <a:r>
              <a:rPr lang="en-US" sz="2000" i="1" u="sng" dirty="0"/>
              <a:t>make you unique </a:t>
            </a:r>
            <a:r>
              <a:rPr lang="en-US" sz="2000" i="1" dirty="0"/>
              <a:t>and </a:t>
            </a:r>
            <a:r>
              <a:rPr lang="en-US" sz="2000" i="1" u="sng" dirty="0"/>
              <a:t>how you communicate </a:t>
            </a:r>
            <a:r>
              <a:rPr lang="en-US" sz="2000" i="1" dirty="0"/>
              <a:t>that to the world. The objective of personal branding is  professional success and is </a:t>
            </a:r>
            <a:r>
              <a:rPr lang="en-US" sz="2000" i="1" u="sng" dirty="0"/>
              <a:t>directly linked </a:t>
            </a:r>
            <a:r>
              <a:rPr lang="en-US" sz="2000" i="1" dirty="0"/>
              <a:t>to the success of the company we serve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653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588" y="126549"/>
            <a:ext cx="85434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2200" i="1" dirty="0" smtClean="0">
                <a:solidFill>
                  <a:srgbClr val="000000"/>
                </a:solidFill>
              </a:rPr>
              <a:t>50 years ago, Gallup released research that said delivering </a:t>
            </a:r>
            <a:r>
              <a:rPr lang="en-US" sz="2200" b="1" i="1" dirty="0" smtClean="0">
                <a:solidFill>
                  <a:srgbClr val="000000"/>
                </a:solidFill>
              </a:rPr>
              <a:t>news </a:t>
            </a:r>
            <a:r>
              <a:rPr lang="en-US" sz="2200" i="1" dirty="0" smtClean="0">
                <a:solidFill>
                  <a:srgbClr val="000000"/>
                </a:solidFill>
              </a:rPr>
              <a:t>is the most effective way to </a:t>
            </a:r>
            <a:r>
              <a:rPr lang="en-US" sz="2200" b="1" i="1" dirty="0" smtClean="0">
                <a:solidFill>
                  <a:srgbClr val="000000"/>
                </a:solidFill>
              </a:rPr>
              <a:t>attract people to your business…</a:t>
            </a:r>
            <a:endParaRPr lang="en-US" sz="1050" b="1" i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400" b="1" i="1" kern="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3200" b="1" i="1" kern="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TODAY </a:t>
            </a:r>
            <a:r>
              <a:rPr lang="en-US" sz="3200" b="1" i="1" kern="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WE</a:t>
            </a:r>
            <a:r>
              <a:rPr lang="en-US" sz="3200" b="1" i="1" kern="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b="1" i="1" kern="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CREATE THE NEWS!!!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5567680" y="1726987"/>
            <a:ext cx="3576320" cy="3341558"/>
            <a:chOff x="4613655" y="2506496"/>
            <a:chExt cx="3900954" cy="373714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613655" y="2506496"/>
              <a:ext cx="3544693" cy="3737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833257" y="2743732"/>
              <a:ext cx="3443843" cy="348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225216" y="2971490"/>
              <a:ext cx="3289393" cy="325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ight Arrow 6"/>
          <p:cNvSpPr/>
          <p:nvPr/>
        </p:nvSpPr>
        <p:spPr bwMode="gray">
          <a:xfrm>
            <a:off x="3586479" y="2616841"/>
            <a:ext cx="1964783" cy="878774"/>
          </a:xfrm>
          <a:prstGeom prst="rightArrow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kern="0" dirty="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4" descr="http://blogs.reuters.com/mediafile/files/2008/10/f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1136" y="1708759"/>
            <a:ext cx="3485344" cy="3304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6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720" y="90320"/>
            <a:ext cx="8496000" cy="756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Most content is just plain boring?</a:t>
            </a:r>
            <a:endParaRPr lang="en-US" sz="3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 descr="http://levelsave.com/wp-content/uploads/2012/03/huh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06195" y="90320"/>
            <a:ext cx="3532525" cy="5061528"/>
          </a:xfrm>
          <a:prstGeom prst="rect">
            <a:avLst/>
          </a:prstGeom>
          <a:noFill/>
        </p:spPr>
      </p:pic>
      <p:pic>
        <p:nvPicPr>
          <p:cNvPr id="4" name="Picture 3" descr="bored-baby-content-market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720" y="989478"/>
            <a:ext cx="3963520" cy="41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720" y="90320"/>
            <a:ext cx="8496000" cy="756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Because it does this</a:t>
            </a:r>
            <a:r>
              <a:rPr lang="is-I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  <a:p>
            <a:endParaRPr lang="is-IS" sz="3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Me, me, me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Blah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Blah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Blah</a:t>
            </a:r>
            <a:endParaRPr lang="en-US" sz="3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 descr="sleazy-salesm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5449" y="959093"/>
            <a:ext cx="6308551" cy="41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720" y="90320"/>
            <a:ext cx="8496000" cy="756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But should do this</a:t>
            </a:r>
            <a:r>
              <a:rPr lang="is-I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  <a:p>
            <a:endParaRPr lang="is-IS" sz="3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I care...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I really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REALLY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DO!</a:t>
            </a:r>
            <a:endParaRPr lang="en-US" sz="3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6" descr="http://static.oprah.com/images/own/master-class-the-lessons/oprah/20110403-oprah-winfrey-surrender-600x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7043" y="891733"/>
            <a:ext cx="6206957" cy="425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8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2720" y="90320"/>
            <a:ext cx="8496000" cy="756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Or just answer common questions</a:t>
            </a:r>
            <a:r>
              <a:rPr lang="is-I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  <a:p>
            <a:endParaRPr lang="is-IS" sz="3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What?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Why?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How?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Who?</a:t>
            </a:r>
          </a:p>
          <a:p>
            <a:endParaRPr lang="is-IS" sz="3000" b="1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is-IS" sz="3000" b="1" dirty="0" smtClean="0">
                <a:latin typeface="Century Gothic" charset="0"/>
                <a:ea typeface="Century Gothic" charset="0"/>
                <a:cs typeface="Century Gothic" charset="0"/>
              </a:rPr>
              <a:t>When?</a:t>
            </a:r>
            <a:endParaRPr lang="en-US" sz="30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409" y="944880"/>
            <a:ext cx="6357591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7 at 3.0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0802"/>
          <a:stretch>
            <a:fillRect/>
          </a:stretch>
        </p:blipFill>
        <p:spPr bwMode="auto">
          <a:xfrm>
            <a:off x="1336675" y="1668463"/>
            <a:ext cx="644366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08-07 at 3.04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55575"/>
            <a:ext cx="70151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5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7 at 3.0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0802"/>
          <a:stretch>
            <a:fillRect/>
          </a:stretch>
        </p:blipFill>
        <p:spPr bwMode="auto">
          <a:xfrm>
            <a:off x="1336675" y="1668463"/>
            <a:ext cx="644366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08-07 at 3.04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55575"/>
            <a:ext cx="70151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297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9174">
            <a:off x="-1411371" y="141657"/>
            <a:ext cx="6213718" cy="390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4844">
            <a:off x="3625849" y="-158455"/>
            <a:ext cx="7124700" cy="450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76" y="1508125"/>
            <a:ext cx="3146424" cy="3599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5131"/>
            <a:ext cx="9144000" cy="3545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37500">
            <a:off x="420658" y="-166368"/>
            <a:ext cx="2477612" cy="397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07 at 3.0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0802"/>
          <a:stretch>
            <a:fillRect/>
          </a:stretch>
        </p:blipFill>
        <p:spPr bwMode="auto">
          <a:xfrm>
            <a:off x="1336675" y="1668463"/>
            <a:ext cx="644366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5-08-07 at 3.04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55575"/>
            <a:ext cx="70151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297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" y="0"/>
            <a:ext cx="9138255" cy="50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3175"/>
            <a:ext cx="9143999" cy="5286375"/>
            <a:chOff x="1071459" y="-3175"/>
            <a:chExt cx="7001081" cy="51466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459" y="0"/>
              <a:ext cx="7001081" cy="5143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459" y="-3175"/>
              <a:ext cx="2169581" cy="52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3860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4400" kern="0" dirty="0" smtClean="0">
                <a:solidFill>
                  <a:srgbClr val="FFC000"/>
                </a:solidFill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600" i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Write about what you know</a:t>
            </a:r>
            <a:r>
              <a:rPr lang="en-US" sz="4400" kern="0" dirty="0" smtClean="0">
                <a:solidFill>
                  <a:srgbClr val="FFC000"/>
                </a:solidFill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kern="0" dirty="0" smtClean="0">
                <a:solidFill>
                  <a:srgbClr val="FFC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kern="0" dirty="0" smtClean="0">
                <a:solidFill>
                  <a:srgbClr val="FFC000"/>
                </a:solidFill>
                <a:ea typeface="Arial Unicode MS" pitchFamily="34" charset="-128"/>
                <a:cs typeface="Arial Unicode MS" pitchFamily="34" charset="-128"/>
              </a:rPr>
              <a:t>~ Mark Twain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2400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3200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047750"/>
            <a:ext cx="699008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503090" y="693456"/>
            <a:ext cx="8498670" cy="4459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Century Gothic Regular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Define your audience and set a goal 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Why are you talking? </a:t>
            </a:r>
            <a:r>
              <a:rPr lang="en-US" sz="16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To help someone with what you know and / or love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Who are you talking to? </a:t>
            </a:r>
            <a:r>
              <a:rPr lang="en-US" sz="16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Imagine it’s just one actual </a:t>
            </a:r>
            <a:r>
              <a:rPr lang="en-US" sz="16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person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What’s in it for them / you?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Build it in to every day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Scan, filter, read, connect, write, respond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Personal branding success = minutes per day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Have a goal: 2 blogs per week Tues / Thursday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Build relationships of mutual benefit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Give Social “gifts:” </a:t>
            </a:r>
            <a:r>
              <a:rPr lang="en-US" sz="16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(Retweet me, I might </a:t>
            </a:r>
            <a:r>
              <a:rPr lang="en-US" sz="16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ReTweet</a:t>
            </a:r>
            <a:r>
              <a:rPr lang="en-US" sz="16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you! )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 The new content rules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If it isn’t a keyword, no one cares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Titles matter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Great images are important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Bullets help</a:t>
            </a:r>
          </a:p>
          <a:p>
            <a:pPr lvl="1"/>
            <a:r>
              <a:rPr lang="en-US" sz="1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Tell stories: </a:t>
            </a:r>
            <a:r>
              <a:rPr lang="en-US" sz="14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Hero, has a quest, goes on a journey, faces an obstacle, achieves goal </a:t>
            </a:r>
          </a:p>
          <a:p>
            <a:endParaRPr lang="en-US" sz="1600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6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2720" y="90320"/>
            <a:ext cx="8496000" cy="756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Tips For Personal Branding Success </a:t>
            </a:r>
            <a:r>
              <a:rPr lang="is-IS" sz="30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67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58" y="125299"/>
            <a:ext cx="9135542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97" b="1" dirty="0" smtClean="0">
                <a:solidFill>
                  <a:srgbClr val="1E4576"/>
                </a:solidFill>
                <a:latin typeface="Century Gothic Regular" charset="0"/>
                <a:cs typeface="Century Gothic Regular" charset="0"/>
              </a:rPr>
              <a:t>Employee Activation</a:t>
            </a:r>
          </a:p>
          <a:p>
            <a:pPr algn="ctr" defTabSz="685800"/>
            <a:r>
              <a:rPr lang="en-US" sz="3397" b="1" dirty="0" smtClean="0">
                <a:solidFill>
                  <a:srgbClr val="1E4576"/>
                </a:solidFill>
                <a:latin typeface="Century Gothic Regular" charset="0"/>
                <a:cs typeface="Century Gothic Regular" charset="0"/>
              </a:rPr>
              <a:t>Key Takeaways</a:t>
            </a:r>
            <a:endParaRPr lang="en-US" sz="3397" b="1" dirty="0">
              <a:solidFill>
                <a:srgbClr val="1E4576"/>
              </a:solidFill>
              <a:latin typeface="Century Gothic Regular" charset="0"/>
              <a:cs typeface="Century Gothic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14" y="1402858"/>
            <a:ext cx="83319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Your employees are all experts in something</a:t>
            </a: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Your own employees can be the most powerful marketing and sales channel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Activating employees increases their own value to the marketplace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Activating employees increases HR objectives or attracting top talent and engaging existing employees 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  <a:p>
            <a:pPr marL="285486" indent="-285486" defTabSz="685800"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Century Gothic Regular" charset="0"/>
              </a:rPr>
              <a:t>Every company and leader should encourage their employees to build their personal brand</a:t>
            </a:r>
            <a:endParaRPr lang="en-US" b="1" dirty="0">
              <a:solidFill>
                <a:prstClr val="black"/>
              </a:solidFill>
              <a:latin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97358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How To Activate Your Employees</a:t>
            </a:r>
            <a:r>
              <a:rPr lang="en-US" sz="4800" b="1" dirty="0">
                <a:solidFill>
                  <a:srgbClr val="FFFF00"/>
                </a:solidFill>
                <a:latin typeface="Century Gothic"/>
                <a:cs typeface="Century Gothic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For Marketing </a:t>
            </a:r>
          </a:p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(HR and Sales) Success</a:t>
            </a:r>
            <a:endParaRPr lang="en-US" sz="20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32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r>
              <a:rPr lang="en-US" sz="36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Download the slides here:</a:t>
            </a:r>
          </a:p>
          <a:p>
            <a:r>
              <a:rPr lang="en-US" sz="2800" b="1" dirty="0" smtClean="0">
                <a:solidFill>
                  <a:srgbClr val="FFFFFF"/>
                </a:solidFill>
                <a:latin typeface="Century Gothic"/>
                <a:cs typeface="Century Gothic"/>
                <a:hlinkClick r:id="rId3"/>
              </a:rPr>
              <a:t>http://bit.ly/activate-your-employees</a:t>
            </a:r>
            <a:endParaRPr lang="en-US" sz="28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endParaRPr lang="en-US" sz="5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138" y="4125610"/>
            <a:ext cx="3105167" cy="1017890"/>
            <a:chOff x="824104" y="3636339"/>
            <a:chExt cx="3105167" cy="1017890"/>
          </a:xfrm>
        </p:grpSpPr>
        <p:sp>
          <p:nvSpPr>
            <p:cNvPr id="5" name="TextBox 4"/>
            <p:cNvSpPr txBox="1"/>
            <p:nvPr/>
          </p:nvSpPr>
          <p:spPr>
            <a:xfrm>
              <a:off x="1662304" y="3638566"/>
              <a:ext cx="22669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Michael Brenner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Speaker, Author, CEO, </a:t>
              </a:r>
            </a:p>
            <a:p>
              <a:r>
                <a:rPr lang="en-US" sz="1400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  <a:hlinkClick r:id="rId4"/>
                </a:rPr>
                <a:t>Marketing Insider Group</a:t>
              </a:r>
              <a:endParaRPr lang="en-US" sz="1400" dirty="0" smtClean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r>
                <a:rPr lang="en-US" sz="1400" b="1" dirty="0" smtClean="0">
                  <a:solidFill>
                    <a:srgbClr val="FFFFFE"/>
                  </a:solidFill>
                  <a:latin typeface="Century Gothic" charset="0"/>
                  <a:ea typeface="Century Gothic" charset="0"/>
                  <a:cs typeface="Century Gothic" charset="0"/>
                </a:rPr>
                <a:t>@BrennerMichael</a:t>
              </a:r>
              <a:endParaRPr lang="en-US" sz="1400" b="1" dirty="0">
                <a:solidFill>
                  <a:srgbClr val="FFFFF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04" y="3636339"/>
              <a:ext cx="804672" cy="80467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4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35280" y="52431"/>
            <a:ext cx="873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r>
              <a:rPr lang="en-US" altLang="en-US" sz="32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Does it matter?</a:t>
            </a:r>
          </a:p>
          <a:p>
            <a:pPr marL="455600" lvl="1" indent="0" defTabSz="342908"/>
            <a:endParaRPr lang="en-US" alt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Employees 10X &gt; company</a:t>
            </a: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3% employees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= 30% reach</a:t>
            </a: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3 shares = job, company, profile views</a:t>
            </a:r>
          </a:p>
          <a:p>
            <a:pPr marL="455600" lvl="1" indent="0" defTabSz="342908"/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		 = 1 connection, company follow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964" y="0"/>
            <a:ext cx="3793036" cy="3780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2408"/>
            <a:ext cx="9144000" cy="42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6560" y="1148080"/>
            <a:ext cx="8514080" cy="197358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The Buyer (and Talent</a:t>
            </a:r>
            <a:r>
              <a:rPr lang="en-US" sz="4800" b="1" smtClean="0">
                <a:solidFill>
                  <a:srgbClr val="FFFF00"/>
                </a:solidFill>
                <a:latin typeface="Century Gothic"/>
                <a:cs typeface="Century Gothic"/>
              </a:rPr>
              <a:t>) journey </a:t>
            </a:r>
            <a:r>
              <a:rPr lang="en-US" sz="4800" b="1" dirty="0" smtClean="0">
                <a:solidFill>
                  <a:srgbClr val="FFFF00"/>
                </a:solidFill>
                <a:latin typeface="Century Gothic"/>
                <a:cs typeface="Century Gothic"/>
              </a:rPr>
              <a:t>is nothing more than a series </a:t>
            </a:r>
            <a:r>
              <a:rPr lang="en-US" sz="4800" b="1" smtClean="0">
                <a:solidFill>
                  <a:srgbClr val="FFFF00"/>
                </a:solidFill>
                <a:latin typeface="Century Gothic"/>
                <a:cs typeface="Century Gothic"/>
              </a:rPr>
              <a:t>of questions.</a:t>
            </a:r>
            <a:endParaRPr lang="en-US" sz="20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3200" b="1" dirty="0" smtClean="0">
              <a:solidFill>
                <a:srgbClr val="FFFF00"/>
              </a:solidFill>
              <a:latin typeface="Century Gothic"/>
              <a:cs typeface="Century Gothic"/>
            </a:endParaRPr>
          </a:p>
          <a:p>
            <a:endParaRPr lang="en-US" sz="5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1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74320" y="103287"/>
            <a:ext cx="87376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r>
              <a:rPr lang="en-US" altLang="en-US" sz="3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Your employees = experts</a:t>
            </a:r>
            <a:endParaRPr lang="en-US" altLang="en-US" sz="36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endParaRPr lang="en-US" altLang="en-US" sz="32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r>
              <a:rPr lang="en-US" altLang="en-US" sz="32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Executive PowerPoints = </a:t>
            </a:r>
            <a:r>
              <a:rPr lang="en-US" altLang="en-US" sz="3200" dirty="0" err="1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slideshares</a:t>
            </a:r>
            <a:endParaRPr lang="en-US" altLang="en-US" sz="32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endParaRPr lang="en-US" altLang="en-US" sz="32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r>
              <a:rPr lang="en-US" altLang="en-US" sz="32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Campaign Whitepapers = posts</a:t>
            </a:r>
            <a:endParaRPr lang="en-US" altLang="en-US" sz="32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endParaRPr lang="en-US" altLang="en-US" sz="32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r>
              <a:rPr lang="en-US" altLang="en-US" sz="32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Customer </a:t>
            </a:r>
            <a:r>
              <a:rPr lang="en-US" altLang="en-US" sz="32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Service and Sales </a:t>
            </a:r>
            <a:r>
              <a:rPr lang="en-US" altLang="en-US" sz="3200" b="1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FAQs</a:t>
            </a:r>
          </a:p>
          <a:p>
            <a:pPr marL="577835" lvl="1" indent="-122235" defTabSz="342908">
              <a:buFont typeface="Arial" charset="0"/>
              <a:buChar char="•"/>
            </a:pPr>
            <a:endParaRPr lang="en-US" altLang="en-US" sz="32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r>
              <a:rPr lang="en-US" altLang="en-US" sz="32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Emails = answers to customer questions</a:t>
            </a:r>
            <a:endParaRPr lang="en-US" altLang="en-US" sz="32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577835" lvl="1" indent="-122235" defTabSz="342908">
              <a:buFont typeface="Arial" charset="0"/>
              <a:buChar char="•"/>
            </a:pPr>
            <a:endParaRPr lang="en-US" altLang="en-US" sz="24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9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760" y="0"/>
            <a:ext cx="2936240" cy="292658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335280" y="52431"/>
            <a:ext cx="87376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r>
              <a:rPr lang="en-US" altLang="en-US" sz="32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What’s the Value?</a:t>
            </a:r>
          </a:p>
          <a:p>
            <a:pPr marL="455600" lvl="1" indent="0" defTabSz="342908"/>
            <a:endParaRPr lang="en-US" alt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endParaRPr lang="en-US" altLang="en-US" sz="2000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3 posts / day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Reached 23 Million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- 60,000 clicks</a:t>
            </a:r>
            <a:endParaRPr lang="en-US" altLang="en-US" sz="2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306" y="1843111"/>
            <a:ext cx="2614290" cy="261429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443221" y="2605906"/>
            <a:ext cx="873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endParaRPr lang="en-US" alt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3 posts / day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- 22 Million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- 58,000 clicks</a:t>
            </a:r>
            <a:endParaRPr lang="en-US" altLang="en-US" sz="2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460" y="2755900"/>
            <a:ext cx="2387600" cy="23876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1506" y="4220068"/>
            <a:ext cx="873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endParaRPr lang="en-US" alt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2 posts / day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- 18 Million</a:t>
            </a:r>
            <a:r>
              <a:rPr lang="en-US" altLang="en-US" sz="2000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- 49,000 clicks</a:t>
            </a:r>
            <a:endParaRPr lang="en-US" altLang="en-US" sz="2000" b="1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45797" y="-76200"/>
            <a:ext cx="8737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455600" lvl="1" indent="0" defTabSz="342908"/>
            <a:r>
              <a:rPr lang="en-US" altLang="en-US" sz="36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HR is the The New Marketing </a:t>
            </a:r>
          </a:p>
          <a:p>
            <a:pPr marL="455600" lvl="1" indent="0" defTabSz="342908"/>
            <a:endParaRPr lang="en-US" altLang="en-US" sz="2000" dirty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3 employees</a:t>
            </a: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8 posts / day</a:t>
            </a: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63 Million Impressions</a:t>
            </a:r>
          </a:p>
          <a:p>
            <a:pPr marL="455600" lvl="1" indent="0" defTabSz="342908"/>
            <a:r>
              <a:rPr lang="en-US" altLang="en-US" sz="2000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167,000 clicks</a:t>
            </a:r>
          </a:p>
          <a:p>
            <a:pPr marL="455600" lvl="1" indent="0" defTabSz="342908"/>
            <a:r>
              <a:rPr lang="en-US" altLang="en-US" sz="2800" b="1" dirty="0" smtClean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“Tons of Pipe” </a:t>
            </a:r>
          </a:p>
          <a:p>
            <a:pPr marL="455600" lvl="1" indent="0" defTabSz="342908"/>
            <a:endParaRPr lang="en-US" altLang="en-US" sz="2000" dirty="0" smtClean="0">
              <a:solidFill>
                <a:srgbClr val="0070C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588955"/>
            <a:ext cx="8255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98513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3429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577850" lvl="1" indent="-284163" defTabSz="342908"/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“</a:t>
            </a:r>
            <a:r>
              <a:rPr lang="en-US" altLang="en-US" sz="3200" b="1" dirty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S</a:t>
            </a: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how them </a:t>
            </a:r>
            <a:r>
              <a:rPr lang="en-US" altLang="en-US" sz="3200" b="1" i="1" u="sng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what’s in it for them</a:t>
            </a: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:”</a:t>
            </a:r>
          </a:p>
          <a:p>
            <a:pPr marL="577850" lvl="1" indent="-284163" defTabSz="342908"/>
            <a:endParaRPr lang="en-US" altLang="en-US" sz="3200" b="1" dirty="0" smtClean="0">
              <a:solidFill>
                <a:srgbClr val="141313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750887" lvl="1" indent="-457200" defTabSz="342908">
              <a:buFontTx/>
              <a:buAutoNum type="arabicPeriod"/>
            </a:pP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Grow connections</a:t>
            </a:r>
          </a:p>
          <a:p>
            <a:pPr marL="750887" lvl="1" indent="-457200" defTabSz="342908">
              <a:buFontTx/>
              <a:buAutoNum type="arabicPeriod"/>
            </a:pP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Build </a:t>
            </a: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you personal </a:t>
            </a: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brand</a:t>
            </a:r>
          </a:p>
          <a:p>
            <a:pPr marL="750887" lvl="1" indent="-457200" defTabSz="342908">
              <a:buFontTx/>
              <a:buAutoNum type="arabicPeriod"/>
            </a:pPr>
            <a:r>
              <a:rPr lang="en-US" altLang="en-US" sz="3200" b="1" dirty="0" smtClean="0">
                <a:solidFill>
                  <a:srgbClr val="141313"/>
                </a:solidFill>
                <a:latin typeface="Century Gothic" charset="0"/>
                <a:ea typeface="Century Gothic" charset="0"/>
                <a:cs typeface="Century Gothic" charset="0"/>
              </a:rPr>
              <a:t>Propel your career</a:t>
            </a:r>
            <a:endParaRPr lang="en-US" altLang="en-US" sz="3200" b="1" dirty="0">
              <a:solidFill>
                <a:srgbClr val="141313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00" y="647700"/>
            <a:ext cx="2082800" cy="20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MIG">
      <a:dk1>
        <a:srgbClr val="3C3C3B"/>
      </a:dk1>
      <a:lt1>
        <a:srgbClr val="FFFFFE"/>
      </a:lt1>
      <a:dk2>
        <a:srgbClr val="8D8E8D"/>
      </a:dk2>
      <a:lt2>
        <a:srgbClr val="C0C1BF"/>
      </a:lt2>
      <a:accent1>
        <a:srgbClr val="63B634"/>
      </a:accent1>
      <a:accent2>
        <a:srgbClr val="3B6BB4"/>
      </a:accent2>
      <a:accent3>
        <a:srgbClr val="3C3C3B"/>
      </a:accent3>
      <a:accent4>
        <a:srgbClr val="8D8E8D"/>
      </a:accent4>
      <a:accent5>
        <a:srgbClr val="FFFFFE"/>
      </a:accent5>
      <a:accent6>
        <a:srgbClr val="141313"/>
      </a:accent6>
      <a:hlink>
        <a:srgbClr val="63B634"/>
      </a:hlink>
      <a:folHlink>
        <a:srgbClr val="8D8E8D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IG">
      <a:dk1>
        <a:srgbClr val="3C3C3B"/>
      </a:dk1>
      <a:lt1>
        <a:srgbClr val="FFFFFE"/>
      </a:lt1>
      <a:dk2>
        <a:srgbClr val="8D8E8D"/>
      </a:dk2>
      <a:lt2>
        <a:srgbClr val="C0C1BF"/>
      </a:lt2>
      <a:accent1>
        <a:srgbClr val="63B634"/>
      </a:accent1>
      <a:accent2>
        <a:srgbClr val="3B6BB4"/>
      </a:accent2>
      <a:accent3>
        <a:srgbClr val="3C3C3B"/>
      </a:accent3>
      <a:accent4>
        <a:srgbClr val="8D8E8D"/>
      </a:accent4>
      <a:accent5>
        <a:srgbClr val="FFFFFE"/>
      </a:accent5>
      <a:accent6>
        <a:srgbClr val="141313"/>
      </a:accent6>
      <a:hlink>
        <a:srgbClr val="63B634"/>
      </a:hlink>
      <a:folHlink>
        <a:srgbClr val="8D8E8D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MIG">
      <a:dk1>
        <a:srgbClr val="3C3C3B"/>
      </a:dk1>
      <a:lt1>
        <a:srgbClr val="FFFFFE"/>
      </a:lt1>
      <a:dk2>
        <a:srgbClr val="8D8E8D"/>
      </a:dk2>
      <a:lt2>
        <a:srgbClr val="C0C1BF"/>
      </a:lt2>
      <a:accent1>
        <a:srgbClr val="63B634"/>
      </a:accent1>
      <a:accent2>
        <a:srgbClr val="3B6BB4"/>
      </a:accent2>
      <a:accent3>
        <a:srgbClr val="3C3C3B"/>
      </a:accent3>
      <a:accent4>
        <a:srgbClr val="8D8E8D"/>
      </a:accent4>
      <a:accent5>
        <a:srgbClr val="FFFFFE"/>
      </a:accent5>
      <a:accent6>
        <a:srgbClr val="141313"/>
      </a:accent6>
      <a:hlink>
        <a:srgbClr val="63B634"/>
      </a:hlink>
      <a:folHlink>
        <a:srgbClr val="8D8E8D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MIG">
      <a:dk1>
        <a:srgbClr val="3C3C3B"/>
      </a:dk1>
      <a:lt1>
        <a:srgbClr val="FFFFFE"/>
      </a:lt1>
      <a:dk2>
        <a:srgbClr val="8D8E8D"/>
      </a:dk2>
      <a:lt2>
        <a:srgbClr val="C0C1BF"/>
      </a:lt2>
      <a:accent1>
        <a:srgbClr val="63B634"/>
      </a:accent1>
      <a:accent2>
        <a:srgbClr val="3B6BB4"/>
      </a:accent2>
      <a:accent3>
        <a:srgbClr val="3C3C3B"/>
      </a:accent3>
      <a:accent4>
        <a:srgbClr val="8D8E8D"/>
      </a:accent4>
      <a:accent5>
        <a:srgbClr val="FFFFFE"/>
      </a:accent5>
      <a:accent6>
        <a:srgbClr val="141313"/>
      </a:accent6>
      <a:hlink>
        <a:srgbClr val="63B634"/>
      </a:hlink>
      <a:folHlink>
        <a:srgbClr val="8D8E8D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32099</TotalTime>
  <Words>1130</Words>
  <Application>Microsoft Macintosh PowerPoint</Application>
  <PresentationFormat>On-screen Show (16:9)</PresentationFormat>
  <Paragraphs>286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46</vt:i4>
      </vt:variant>
    </vt:vector>
  </HeadingPairs>
  <TitlesOfParts>
    <vt:vector size="69" baseType="lpstr">
      <vt:lpstr>Adelle Sans Light</vt:lpstr>
      <vt:lpstr>Arial Unicode MS</vt:lpstr>
      <vt:lpstr>Calibri</vt:lpstr>
      <vt:lpstr>Calibri Light</vt:lpstr>
      <vt:lpstr>Century Gothic</vt:lpstr>
      <vt:lpstr>Century Gothic Regular</vt:lpstr>
      <vt:lpstr>Corbel</vt:lpstr>
      <vt:lpstr>Helvetica</vt:lpstr>
      <vt:lpstr>Hurme Geometric Sans 3</vt:lpstr>
      <vt:lpstr>HurmeGeometricSans3 SemiBold</vt:lpstr>
      <vt:lpstr>Museo Sans 300</vt:lpstr>
      <vt:lpstr>Museo Sans 700</vt:lpstr>
      <vt:lpstr>Museo Slab 500</vt:lpstr>
      <vt:lpstr>Museo Slab 700</vt:lpstr>
      <vt:lpstr>Museo Slab 900</vt:lpstr>
      <vt:lpstr>Arial</vt:lpstr>
      <vt:lpstr>Office Theme</vt:lpstr>
      <vt:lpstr>1_Office Theme</vt:lpstr>
      <vt:lpstr>4_Office Theme</vt:lpstr>
      <vt:lpstr>2_Office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achieve marketing success, we need a strategy to reach, engage, and convert new customers.</vt:lpstr>
      <vt:lpstr>PowerPoint Presentation</vt:lpstr>
      <vt:lpstr>PowerPoint Presentation</vt:lpstr>
      <vt:lpstr>And we  need  your  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newscred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rudy</dc:creator>
  <cp:lastModifiedBy>Microsoft Office User</cp:lastModifiedBy>
  <cp:revision>239</cp:revision>
  <dcterms:created xsi:type="dcterms:W3CDTF">2015-06-25T20:41:32Z</dcterms:created>
  <dcterms:modified xsi:type="dcterms:W3CDTF">2017-05-01T15:03:29Z</dcterms:modified>
</cp:coreProperties>
</file>